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mp4" ContentType="video/unknown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notesSlides/notesSlide2.xml" ContentType="application/vnd.openxmlformats-officedocument.presentationml.notesSlide+xml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embeddings/oleObject48.bin" ContentType="application/vnd.openxmlformats-officedocument.oleObject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embeddings/oleObject51.bin" ContentType="application/vnd.openxmlformats-officedocument.oleObject"/>
  <Override PartName="/ppt/embeddings/oleObject52.bin" ContentType="application/vnd.openxmlformats-officedocument.oleObject"/>
  <Override PartName="/ppt/embeddings/oleObject53.bin" ContentType="application/vnd.openxmlformats-officedocument.oleObject"/>
  <Override PartName="/ppt/embeddings/oleObject54.bin" ContentType="application/vnd.openxmlformats-officedocument.oleObject"/>
  <Override PartName="/ppt/embeddings/oleObject55.bin" ContentType="application/vnd.openxmlformats-officedocument.oleObject"/>
  <Override PartName="/ppt/embeddings/oleObject56.bin" ContentType="application/vnd.openxmlformats-officedocument.oleObject"/>
  <Override PartName="/ppt/embeddings/oleObject57.bin" ContentType="application/vnd.openxmlformats-officedocument.oleObject"/>
  <Override PartName="/ppt/embeddings/oleObject58.bin" ContentType="application/vnd.openxmlformats-officedocument.oleObject"/>
  <Override PartName="/ppt/embeddings/oleObject59.bin" ContentType="application/vnd.openxmlformats-officedocument.oleObject"/>
  <Override PartName="/ppt/embeddings/oleObject60.bin" ContentType="application/vnd.openxmlformats-officedocument.oleObject"/>
  <Override PartName="/ppt/embeddings/oleObject61.bin" ContentType="application/vnd.openxmlformats-officedocument.oleObject"/>
  <Override PartName="/ppt/embeddings/oleObject62.bin" ContentType="application/vnd.openxmlformats-officedocument.oleObject"/>
  <Override PartName="/ppt/embeddings/oleObject63.bin" ContentType="application/vnd.openxmlformats-officedocument.oleObject"/>
  <Override PartName="/ppt/embeddings/oleObject64.bin" ContentType="application/vnd.openxmlformats-officedocument.oleObject"/>
  <Override PartName="/ppt/embeddings/oleObject65.bin" ContentType="application/vnd.openxmlformats-officedocument.oleObject"/>
  <Override PartName="/ppt/embeddings/oleObject66.bin" ContentType="application/vnd.openxmlformats-officedocument.oleObject"/>
  <Override PartName="/ppt/embeddings/oleObject67.bin" ContentType="application/vnd.openxmlformats-officedocument.oleObject"/>
  <Override PartName="/ppt/embeddings/oleObject68.bin" ContentType="application/vnd.openxmlformats-officedocument.oleObject"/>
  <Override PartName="/ppt/embeddings/oleObject69.bin" ContentType="application/vnd.openxmlformats-officedocument.oleObject"/>
  <Override PartName="/ppt/embeddings/oleObject70.bin" ContentType="application/vnd.openxmlformats-officedocument.oleObject"/>
  <Override PartName="/ppt/embeddings/oleObject71.bin" ContentType="application/vnd.openxmlformats-officedocument.oleObject"/>
  <Override PartName="/ppt/embeddings/oleObject72.bin" ContentType="application/vnd.openxmlformats-officedocument.oleObject"/>
  <Override PartName="/ppt/embeddings/oleObject73.bin" ContentType="application/vnd.openxmlformats-officedocument.oleObject"/>
  <Override PartName="/ppt/embeddings/oleObject74.bin" ContentType="application/vnd.openxmlformats-officedocument.oleObject"/>
  <Override PartName="/ppt/embeddings/oleObject75.bin" ContentType="application/vnd.openxmlformats-officedocument.oleObject"/>
  <Override PartName="/ppt/embeddings/oleObject76.bin" ContentType="application/vnd.openxmlformats-officedocument.oleObject"/>
  <Override PartName="/ppt/embeddings/oleObject77.bin" ContentType="application/vnd.openxmlformats-officedocument.oleObject"/>
  <Override PartName="/ppt/embeddings/oleObject78.bin" ContentType="application/vnd.openxmlformats-officedocument.oleObject"/>
  <Override PartName="/ppt/embeddings/oleObject79.bin" ContentType="application/vnd.openxmlformats-officedocument.oleObject"/>
  <Override PartName="/ppt/embeddings/oleObject80.bin" ContentType="application/vnd.openxmlformats-officedocument.oleObject"/>
  <Override PartName="/ppt/embeddings/oleObject81.bin" ContentType="application/vnd.openxmlformats-officedocument.oleObject"/>
  <Override PartName="/ppt/embeddings/oleObject82.bin" ContentType="application/vnd.openxmlformats-officedocument.oleObject"/>
  <Override PartName="/ppt/embeddings/oleObject83.bin" ContentType="application/vnd.openxmlformats-officedocument.oleObject"/>
  <Override PartName="/ppt/embeddings/oleObject84.bin" ContentType="application/vnd.openxmlformats-officedocument.oleObject"/>
  <Override PartName="/ppt/embeddings/oleObject85.bin" ContentType="application/vnd.openxmlformats-officedocument.oleObject"/>
  <Override PartName="/ppt/embeddings/oleObject86.bin" ContentType="application/vnd.openxmlformats-officedocument.oleObject"/>
  <Override PartName="/ppt/embeddings/oleObject87.bin" ContentType="application/vnd.openxmlformats-officedocument.oleObject"/>
  <Override PartName="/ppt/embeddings/oleObject88.bin" ContentType="application/vnd.openxmlformats-officedocument.oleObject"/>
  <Override PartName="/ppt/embeddings/oleObject89.bin" ContentType="application/vnd.openxmlformats-officedocument.oleObject"/>
  <Override PartName="/ppt/embeddings/oleObject90.bin" ContentType="application/vnd.openxmlformats-officedocument.oleObject"/>
  <Override PartName="/ppt/embeddings/oleObject91.bin" ContentType="application/vnd.openxmlformats-officedocument.oleObject"/>
  <Override PartName="/ppt/embeddings/oleObject92.bin" ContentType="application/vnd.openxmlformats-officedocument.oleObject"/>
  <Override PartName="/ppt/embeddings/oleObject93.bin" ContentType="application/vnd.openxmlformats-officedocument.oleObject"/>
  <Override PartName="/ppt/embeddings/oleObject94.bin" ContentType="application/vnd.openxmlformats-officedocument.oleObject"/>
  <Override PartName="/ppt/embeddings/oleObject95.bin" ContentType="application/vnd.openxmlformats-officedocument.oleObject"/>
  <Override PartName="/ppt/embeddings/oleObject96.bin" ContentType="application/vnd.openxmlformats-officedocument.oleObject"/>
  <Override PartName="/ppt/embeddings/oleObject97.bin" ContentType="application/vnd.openxmlformats-officedocument.oleObject"/>
  <Override PartName="/ppt/embeddings/oleObject98.bin" ContentType="application/vnd.openxmlformats-officedocument.oleObject"/>
  <Override PartName="/ppt/embeddings/oleObject99.bin" ContentType="application/vnd.openxmlformats-officedocument.oleObject"/>
  <Override PartName="/ppt/embeddings/oleObject100.bin" ContentType="application/vnd.openxmlformats-officedocument.oleObject"/>
  <Override PartName="/ppt/embeddings/oleObject101.bin" ContentType="application/vnd.openxmlformats-officedocument.oleObject"/>
  <Override PartName="/ppt/embeddings/oleObject102.bin" ContentType="application/vnd.openxmlformats-officedocument.oleObject"/>
  <Override PartName="/ppt/embeddings/oleObject103.bin" ContentType="application/vnd.openxmlformats-officedocument.oleObject"/>
  <Override PartName="/ppt/embeddings/Microsoft___1.bin" ContentType="application/vnd.openxmlformats-officedocument.oleObject"/>
  <Override PartName="/ppt/embeddings/Microsoft___2.bin" ContentType="application/vnd.openxmlformats-officedocument.oleObject"/>
  <Override PartName="/ppt/embeddings/Microsoft___3.bin" ContentType="application/vnd.openxmlformats-officedocument.oleObject"/>
  <Override PartName="/ppt/embeddings/Microsoft___4.bin" ContentType="application/vnd.openxmlformats-officedocument.oleObject"/>
  <Override PartName="/ppt/embeddings/Microsoft___5.bin" ContentType="application/vnd.openxmlformats-officedocument.oleObject"/>
  <Override PartName="/ppt/embeddings/Microsoft___6.bin" ContentType="application/vnd.openxmlformats-officedocument.oleObject"/>
  <Override PartName="/ppt/embeddings/Microsoft___7.bin" ContentType="application/vnd.openxmlformats-officedocument.oleObject"/>
  <Override PartName="/ppt/embeddings/Microsoft___8.bin" ContentType="application/vnd.openxmlformats-officedocument.oleObject"/>
  <Override PartName="/ppt/embeddings/Microsoft___9.bin" ContentType="application/vnd.openxmlformats-officedocument.oleObject"/>
  <Override PartName="/ppt/embeddings/Microsoft___10.bin" ContentType="application/vnd.openxmlformats-officedocument.oleObject"/>
  <Override PartName="/ppt/embeddings/Microsoft___11.bin" ContentType="application/vnd.openxmlformats-officedocument.oleObject"/>
  <Override PartName="/ppt/embeddings/Microsoft___12.bin" ContentType="application/vnd.openxmlformats-officedocument.oleObject"/>
  <Override PartName="/ppt/embeddings/Microsoft___13.bin" ContentType="application/vnd.openxmlformats-officedocument.oleObject"/>
  <Override PartName="/ppt/embeddings/Microsoft___14.bin" ContentType="application/vnd.openxmlformats-officedocument.oleObject"/>
  <Override PartName="/ppt/embeddings/Microsoft___15.bin" ContentType="application/vnd.openxmlformats-officedocument.oleObject"/>
  <Override PartName="/ppt/embeddings/Microsoft___16.bin" ContentType="application/vnd.openxmlformats-officedocument.oleObject"/>
  <Override PartName="/ppt/embeddings/Microsoft___17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1" r:id="rId1"/>
  </p:sldMasterIdLst>
  <p:notesMasterIdLst>
    <p:notesMasterId r:id="rId57"/>
  </p:notesMasterIdLst>
  <p:handoutMasterIdLst>
    <p:handoutMasterId r:id="rId58"/>
  </p:handoutMasterIdLst>
  <p:sldIdLst>
    <p:sldId id="467" r:id="rId2"/>
    <p:sldId id="635" r:id="rId3"/>
    <p:sldId id="428" r:id="rId4"/>
    <p:sldId id="446" r:id="rId5"/>
    <p:sldId id="447" r:id="rId6"/>
    <p:sldId id="283" r:id="rId7"/>
    <p:sldId id="419" r:id="rId8"/>
    <p:sldId id="455" r:id="rId9"/>
    <p:sldId id="625" r:id="rId10"/>
    <p:sldId id="620" r:id="rId11"/>
    <p:sldId id="613" r:id="rId12"/>
    <p:sldId id="614" r:id="rId13"/>
    <p:sldId id="615" r:id="rId14"/>
    <p:sldId id="608" r:id="rId15"/>
    <p:sldId id="609" r:id="rId16"/>
    <p:sldId id="610" r:id="rId17"/>
    <p:sldId id="611" r:id="rId18"/>
    <p:sldId id="612" r:id="rId19"/>
    <p:sldId id="618" r:id="rId20"/>
    <p:sldId id="619" r:id="rId21"/>
    <p:sldId id="621" r:id="rId22"/>
    <p:sldId id="622" r:id="rId23"/>
    <p:sldId id="623" r:id="rId24"/>
    <p:sldId id="624" r:id="rId25"/>
    <p:sldId id="626" r:id="rId26"/>
    <p:sldId id="616" r:id="rId27"/>
    <p:sldId id="617" r:id="rId28"/>
    <p:sldId id="630" r:id="rId29"/>
    <p:sldId id="637" r:id="rId30"/>
    <p:sldId id="628" r:id="rId31"/>
    <p:sldId id="629" r:id="rId32"/>
    <p:sldId id="627" r:id="rId33"/>
    <p:sldId id="638" r:id="rId34"/>
    <p:sldId id="639" r:id="rId35"/>
    <p:sldId id="645" r:id="rId36"/>
    <p:sldId id="633" r:id="rId37"/>
    <p:sldId id="644" r:id="rId38"/>
    <p:sldId id="634" r:id="rId39"/>
    <p:sldId id="643" r:id="rId40"/>
    <p:sldId id="646" r:id="rId41"/>
    <p:sldId id="641" r:id="rId42"/>
    <p:sldId id="642" r:id="rId43"/>
    <p:sldId id="640" r:id="rId44"/>
    <p:sldId id="647" r:id="rId45"/>
    <p:sldId id="648" r:id="rId46"/>
    <p:sldId id="515" r:id="rId47"/>
    <p:sldId id="520" r:id="rId48"/>
    <p:sldId id="651" r:id="rId49"/>
    <p:sldId id="655" r:id="rId50"/>
    <p:sldId id="649" r:id="rId51"/>
    <p:sldId id="650" r:id="rId52"/>
    <p:sldId id="653" r:id="rId53"/>
    <p:sldId id="652" r:id="rId54"/>
    <p:sldId id="656" r:id="rId55"/>
    <p:sldId id="654" r:id="rId56"/>
  </p:sldIdLst>
  <p:sldSz cx="9144000" cy="6858000" type="screen4x3"/>
  <p:notesSz cx="6794500" cy="9906000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HGS創英角ﾎﾟｯﾌﾟ体" charset="0"/>
        <a:ea typeface="HGS創英角ﾎﾟｯﾌﾟ体" charset="0"/>
        <a:cs typeface="HGS創英角ﾎﾟｯﾌﾟ体" charset="0"/>
      </a:defRPr>
    </a:lvl1pPr>
    <a:lvl2pPr marL="4572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HGS創英角ﾎﾟｯﾌﾟ体" charset="0"/>
        <a:ea typeface="HGS創英角ﾎﾟｯﾌﾟ体" charset="0"/>
        <a:cs typeface="HGS創英角ﾎﾟｯﾌﾟ体" charset="0"/>
      </a:defRPr>
    </a:lvl2pPr>
    <a:lvl3pPr marL="9144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HGS創英角ﾎﾟｯﾌﾟ体" charset="0"/>
        <a:ea typeface="HGS創英角ﾎﾟｯﾌﾟ体" charset="0"/>
        <a:cs typeface="HGS創英角ﾎﾟｯﾌﾟ体" charset="0"/>
      </a:defRPr>
    </a:lvl3pPr>
    <a:lvl4pPr marL="13716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HGS創英角ﾎﾟｯﾌﾟ体" charset="0"/>
        <a:ea typeface="HGS創英角ﾎﾟｯﾌﾟ体" charset="0"/>
        <a:cs typeface="HGS創英角ﾎﾟｯﾌﾟ体" charset="0"/>
      </a:defRPr>
    </a:lvl4pPr>
    <a:lvl5pPr marL="18288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HGS創英角ﾎﾟｯﾌﾟ体" charset="0"/>
        <a:ea typeface="HGS創英角ﾎﾟｯﾌﾟ体" charset="0"/>
        <a:cs typeface="HGS創英角ﾎﾟｯﾌﾟ体" charset="0"/>
      </a:defRPr>
    </a:lvl5pPr>
    <a:lvl6pPr marL="2286000" algn="l" defTabSz="457200" rtl="0" eaLnBrk="1" latinLnBrk="0" hangingPunct="1">
      <a:defRPr kumimoji="1" sz="1600" kern="1200">
        <a:solidFill>
          <a:schemeClr val="tx1"/>
        </a:solidFill>
        <a:latin typeface="HGS創英角ﾎﾟｯﾌﾟ体" charset="0"/>
        <a:ea typeface="HGS創英角ﾎﾟｯﾌﾟ体" charset="0"/>
        <a:cs typeface="HGS創英角ﾎﾟｯﾌﾟ体" charset="0"/>
      </a:defRPr>
    </a:lvl6pPr>
    <a:lvl7pPr marL="2743200" algn="l" defTabSz="457200" rtl="0" eaLnBrk="1" latinLnBrk="0" hangingPunct="1">
      <a:defRPr kumimoji="1" sz="1600" kern="1200">
        <a:solidFill>
          <a:schemeClr val="tx1"/>
        </a:solidFill>
        <a:latin typeface="HGS創英角ﾎﾟｯﾌﾟ体" charset="0"/>
        <a:ea typeface="HGS創英角ﾎﾟｯﾌﾟ体" charset="0"/>
        <a:cs typeface="HGS創英角ﾎﾟｯﾌﾟ体" charset="0"/>
      </a:defRPr>
    </a:lvl7pPr>
    <a:lvl8pPr marL="3200400" algn="l" defTabSz="457200" rtl="0" eaLnBrk="1" latinLnBrk="0" hangingPunct="1">
      <a:defRPr kumimoji="1" sz="1600" kern="1200">
        <a:solidFill>
          <a:schemeClr val="tx1"/>
        </a:solidFill>
        <a:latin typeface="HGS創英角ﾎﾟｯﾌﾟ体" charset="0"/>
        <a:ea typeface="HGS創英角ﾎﾟｯﾌﾟ体" charset="0"/>
        <a:cs typeface="HGS創英角ﾎﾟｯﾌﾟ体" charset="0"/>
      </a:defRPr>
    </a:lvl8pPr>
    <a:lvl9pPr marL="3657600" algn="l" defTabSz="457200" rtl="0" eaLnBrk="1" latinLnBrk="0" hangingPunct="1">
      <a:defRPr kumimoji="1" sz="1600" kern="1200">
        <a:solidFill>
          <a:schemeClr val="tx1"/>
        </a:solidFill>
        <a:latin typeface="HGS創英角ﾎﾟｯﾌﾟ体" charset="0"/>
        <a:ea typeface="HGS創英角ﾎﾟｯﾌﾟ体" charset="0"/>
        <a:cs typeface="HGS創英角ﾎﾟｯﾌﾟ体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FF"/>
    <a:srgbClr val="0033CC"/>
    <a:srgbClr val="FFFFCC"/>
    <a:srgbClr val="800000"/>
    <a:srgbClr val="339933"/>
    <a:srgbClr val="CC0000"/>
    <a:srgbClr val="FF0000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37" autoAdjust="0"/>
    <p:restoredTop sz="94268" autoAdjust="0"/>
  </p:normalViewPr>
  <p:slideViewPr>
    <p:cSldViewPr>
      <p:cViewPr varScale="1">
        <p:scale>
          <a:sx n="149" d="100"/>
          <a:sy n="149" d="100"/>
        </p:scale>
        <p:origin x="-104" y="-4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9" d="100"/>
        <a:sy n="119" d="100"/>
      </p:scale>
      <p:origin x="0" y="97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handoutMaster" Target="handoutMasters/handoutMaster1.xml"/><Relationship Id="rId59" Type="http://schemas.openxmlformats.org/officeDocument/2006/relationships/printerSettings" Target="printerSettings/printerSettings1.bin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6" Type="http://schemas.openxmlformats.org/officeDocument/2006/relationships/image" Target="../media/image6.emf"/><Relationship Id="rId7" Type="http://schemas.openxmlformats.org/officeDocument/2006/relationships/image" Target="../media/image7.emf"/><Relationship Id="rId8" Type="http://schemas.openxmlformats.org/officeDocument/2006/relationships/image" Target="../media/image8.emf"/><Relationship Id="rId1" Type="http://schemas.openxmlformats.org/officeDocument/2006/relationships/image" Target="../media/image1.emf"/><Relationship Id="rId2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Relationship Id="rId2" Type="http://schemas.openxmlformats.org/officeDocument/2006/relationships/image" Target="../media/image54.emf"/><Relationship Id="rId3" Type="http://schemas.openxmlformats.org/officeDocument/2006/relationships/image" Target="../media/image55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5" Type="http://schemas.openxmlformats.org/officeDocument/2006/relationships/image" Target="../media/image60.emf"/><Relationship Id="rId6" Type="http://schemas.openxmlformats.org/officeDocument/2006/relationships/image" Target="../media/image61.emf"/><Relationship Id="rId7" Type="http://schemas.openxmlformats.org/officeDocument/2006/relationships/image" Target="../media/image62.emf"/><Relationship Id="rId8" Type="http://schemas.openxmlformats.org/officeDocument/2006/relationships/image" Target="../media/image63.emf"/><Relationship Id="rId9" Type="http://schemas.openxmlformats.org/officeDocument/2006/relationships/image" Target="../media/image64.emf"/><Relationship Id="rId1" Type="http://schemas.openxmlformats.org/officeDocument/2006/relationships/image" Target="../media/image56.emf"/><Relationship Id="rId2" Type="http://schemas.openxmlformats.org/officeDocument/2006/relationships/image" Target="../media/image57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4" Type="http://schemas.openxmlformats.org/officeDocument/2006/relationships/image" Target="../media/image68.emf"/><Relationship Id="rId5" Type="http://schemas.openxmlformats.org/officeDocument/2006/relationships/image" Target="../media/image69.emf"/><Relationship Id="rId6" Type="http://schemas.openxmlformats.org/officeDocument/2006/relationships/image" Target="../media/image70.emf"/><Relationship Id="rId7" Type="http://schemas.openxmlformats.org/officeDocument/2006/relationships/image" Target="../media/image71.emf"/><Relationship Id="rId8" Type="http://schemas.openxmlformats.org/officeDocument/2006/relationships/image" Target="../media/image72.emf"/><Relationship Id="rId1" Type="http://schemas.openxmlformats.org/officeDocument/2006/relationships/image" Target="../media/image65.emf"/><Relationship Id="rId2" Type="http://schemas.openxmlformats.org/officeDocument/2006/relationships/image" Target="../media/image66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4" Type="http://schemas.openxmlformats.org/officeDocument/2006/relationships/image" Target="../media/image76.emf"/><Relationship Id="rId5" Type="http://schemas.openxmlformats.org/officeDocument/2006/relationships/image" Target="../media/image77.emf"/><Relationship Id="rId6" Type="http://schemas.openxmlformats.org/officeDocument/2006/relationships/image" Target="../media/image78.emf"/><Relationship Id="rId7" Type="http://schemas.openxmlformats.org/officeDocument/2006/relationships/image" Target="../media/image79.emf"/><Relationship Id="rId8" Type="http://schemas.openxmlformats.org/officeDocument/2006/relationships/image" Target="../media/image80.emf"/><Relationship Id="rId9" Type="http://schemas.openxmlformats.org/officeDocument/2006/relationships/image" Target="../media/image81.emf"/><Relationship Id="rId10" Type="http://schemas.openxmlformats.org/officeDocument/2006/relationships/image" Target="../media/image82.emf"/><Relationship Id="rId11" Type="http://schemas.openxmlformats.org/officeDocument/2006/relationships/image" Target="../media/image83.emf"/><Relationship Id="rId1" Type="http://schemas.openxmlformats.org/officeDocument/2006/relationships/image" Target="../media/image73.emf"/><Relationship Id="rId2" Type="http://schemas.openxmlformats.org/officeDocument/2006/relationships/image" Target="../media/image74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7.emf"/><Relationship Id="rId1" Type="http://schemas.openxmlformats.org/officeDocument/2006/relationships/image" Target="../media/image84.emf"/><Relationship Id="rId2" Type="http://schemas.openxmlformats.org/officeDocument/2006/relationships/image" Target="../media/image85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4" Type="http://schemas.openxmlformats.org/officeDocument/2006/relationships/image" Target="../media/image91.emf"/><Relationship Id="rId5" Type="http://schemas.openxmlformats.org/officeDocument/2006/relationships/image" Target="../media/image92.emf"/><Relationship Id="rId6" Type="http://schemas.openxmlformats.org/officeDocument/2006/relationships/image" Target="../media/image93.emf"/><Relationship Id="rId7" Type="http://schemas.openxmlformats.org/officeDocument/2006/relationships/image" Target="../media/image94.emf"/><Relationship Id="rId8" Type="http://schemas.openxmlformats.org/officeDocument/2006/relationships/image" Target="../media/image95.emf"/><Relationship Id="rId9" Type="http://schemas.openxmlformats.org/officeDocument/2006/relationships/image" Target="../media/image96.emf"/><Relationship Id="rId10" Type="http://schemas.openxmlformats.org/officeDocument/2006/relationships/image" Target="../media/image97.emf"/><Relationship Id="rId1" Type="http://schemas.openxmlformats.org/officeDocument/2006/relationships/image" Target="../media/image88.emf"/><Relationship Id="rId2" Type="http://schemas.openxmlformats.org/officeDocument/2006/relationships/image" Target="../media/image89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4" Type="http://schemas.openxmlformats.org/officeDocument/2006/relationships/image" Target="../media/image10.wmf"/><Relationship Id="rId5" Type="http://schemas.openxmlformats.org/officeDocument/2006/relationships/image" Target="../media/image100.emf"/><Relationship Id="rId1" Type="http://schemas.openxmlformats.org/officeDocument/2006/relationships/image" Target="../media/image98.wmf"/><Relationship Id="rId2" Type="http://schemas.openxmlformats.org/officeDocument/2006/relationships/image" Target="../media/image99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4" Type="http://schemas.openxmlformats.org/officeDocument/2006/relationships/image" Target="../media/image104.emf"/><Relationship Id="rId1" Type="http://schemas.openxmlformats.org/officeDocument/2006/relationships/image" Target="../media/image101.emf"/><Relationship Id="rId2" Type="http://schemas.openxmlformats.org/officeDocument/2006/relationships/image" Target="../media/image102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Relationship Id="rId2" Type="http://schemas.openxmlformats.org/officeDocument/2006/relationships/image" Target="../media/image106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4" Type="http://schemas.openxmlformats.org/officeDocument/2006/relationships/image" Target="../media/image110.emf"/><Relationship Id="rId5" Type="http://schemas.openxmlformats.org/officeDocument/2006/relationships/image" Target="../media/image111.emf"/><Relationship Id="rId6" Type="http://schemas.openxmlformats.org/officeDocument/2006/relationships/image" Target="../media/image112.emf"/><Relationship Id="rId7" Type="http://schemas.openxmlformats.org/officeDocument/2006/relationships/image" Target="../media/image113.emf"/><Relationship Id="rId1" Type="http://schemas.openxmlformats.org/officeDocument/2006/relationships/image" Target="../media/image107.emf"/><Relationship Id="rId2" Type="http://schemas.openxmlformats.org/officeDocument/2006/relationships/image" Target="../media/image10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Relationship Id="rId2" Type="http://schemas.openxmlformats.org/officeDocument/2006/relationships/image" Target="../media/image10.wmf"/><Relationship Id="rId3" Type="http://schemas.openxmlformats.org/officeDocument/2006/relationships/image" Target="../media/image11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4" Type="http://schemas.openxmlformats.org/officeDocument/2006/relationships/image" Target="../media/image117.emf"/><Relationship Id="rId1" Type="http://schemas.openxmlformats.org/officeDocument/2006/relationships/image" Target="../media/image114.emf"/><Relationship Id="rId2" Type="http://schemas.openxmlformats.org/officeDocument/2006/relationships/image" Target="../media/image115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4" Type="http://schemas.openxmlformats.org/officeDocument/2006/relationships/image" Target="../media/image18.wmf"/><Relationship Id="rId1" Type="http://schemas.openxmlformats.org/officeDocument/2006/relationships/image" Target="../media/image15.wmf"/><Relationship Id="rId2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4" Type="http://schemas.openxmlformats.org/officeDocument/2006/relationships/image" Target="../media/image26.wmf"/><Relationship Id="rId5" Type="http://schemas.openxmlformats.org/officeDocument/2006/relationships/image" Target="../media/image27.wmf"/><Relationship Id="rId1" Type="http://schemas.openxmlformats.org/officeDocument/2006/relationships/image" Target="../media/image23.wmf"/><Relationship Id="rId2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1" Type="http://schemas.openxmlformats.org/officeDocument/2006/relationships/image" Target="../media/image29.emf"/><Relationship Id="rId2" Type="http://schemas.openxmlformats.org/officeDocument/2006/relationships/image" Target="../media/image30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1" Type="http://schemas.openxmlformats.org/officeDocument/2006/relationships/image" Target="../media/image33.emf"/><Relationship Id="rId2" Type="http://schemas.openxmlformats.org/officeDocument/2006/relationships/image" Target="../media/image34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2.emf"/><Relationship Id="rId5" Type="http://schemas.openxmlformats.org/officeDocument/2006/relationships/image" Target="../media/image43.emf"/><Relationship Id="rId6" Type="http://schemas.openxmlformats.org/officeDocument/2006/relationships/image" Target="../media/image44.emf"/><Relationship Id="rId7" Type="http://schemas.openxmlformats.org/officeDocument/2006/relationships/image" Target="../media/image45.emf"/><Relationship Id="rId1" Type="http://schemas.openxmlformats.org/officeDocument/2006/relationships/image" Target="../media/image39.emf"/><Relationship Id="rId2" Type="http://schemas.openxmlformats.org/officeDocument/2006/relationships/image" Target="../media/image40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6" Type="http://schemas.openxmlformats.org/officeDocument/2006/relationships/image" Target="../media/image44.emf"/><Relationship Id="rId7" Type="http://schemas.openxmlformats.org/officeDocument/2006/relationships/image" Target="../media/image45.emf"/><Relationship Id="rId1" Type="http://schemas.openxmlformats.org/officeDocument/2006/relationships/image" Target="../media/image39.emf"/><Relationship Id="rId2" Type="http://schemas.openxmlformats.org/officeDocument/2006/relationships/image" Target="../media/image40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9.emf"/><Relationship Id="rId5" Type="http://schemas.openxmlformats.org/officeDocument/2006/relationships/image" Target="../media/image50.emf"/><Relationship Id="rId6" Type="http://schemas.openxmlformats.org/officeDocument/2006/relationships/image" Target="../media/image51.emf"/><Relationship Id="rId7" Type="http://schemas.openxmlformats.org/officeDocument/2006/relationships/image" Target="../media/image52.emf"/><Relationship Id="rId1" Type="http://schemas.openxmlformats.org/officeDocument/2006/relationships/image" Target="../media/image39.emf"/><Relationship Id="rId2" Type="http://schemas.openxmlformats.org/officeDocument/2006/relationships/image" Target="../media/image4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5402" tIns="47703" rIns="95402" bIns="47703" numCol="1" anchor="t" anchorCtr="0" compatLnSpc="1">
            <a:prstTxWarp prst="textNoShape">
              <a:avLst/>
            </a:prstTxWarp>
          </a:bodyPr>
          <a:lstStyle>
            <a:lvl1pPr defTabSz="954088">
              <a:defRPr sz="13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endParaRPr lang="en-US" altLang="ja-JP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4812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5402" tIns="47703" rIns="95402" bIns="47703" numCol="1" anchor="t" anchorCtr="0" compatLnSpc="1">
            <a:prstTxWarp prst="textNoShape">
              <a:avLst/>
            </a:prstTxWarp>
          </a:bodyPr>
          <a:lstStyle>
            <a:lvl1pPr algn="r" defTabSz="954088">
              <a:defRPr sz="13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endParaRPr lang="en-US" altLang="ja-JP"/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09113"/>
            <a:ext cx="2944813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5402" tIns="47703" rIns="95402" bIns="47703" numCol="1" anchor="b" anchorCtr="0" compatLnSpc="1">
            <a:prstTxWarp prst="textNoShape">
              <a:avLst/>
            </a:prstTxWarp>
          </a:bodyPr>
          <a:lstStyle>
            <a:lvl1pPr defTabSz="954088">
              <a:defRPr sz="13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endParaRPr lang="en-US" altLang="ja-JP"/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09113"/>
            <a:ext cx="2944812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5402" tIns="47703" rIns="95402" bIns="47703" numCol="1" anchor="b" anchorCtr="0" compatLnSpc="1">
            <a:prstTxWarp prst="textNoShape">
              <a:avLst/>
            </a:prstTxWarp>
          </a:bodyPr>
          <a:lstStyle>
            <a:lvl1pPr algn="r" defTabSz="954088">
              <a:defRPr sz="13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fld id="{8AEEB4D0-2D96-7948-B800-9B7D95031C84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586028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5402" tIns="47703" rIns="95402" bIns="47703" numCol="1" anchor="t" anchorCtr="0" compatLnSpc="1">
            <a:prstTxWarp prst="textNoShape">
              <a:avLst/>
            </a:prstTxWarp>
          </a:bodyPr>
          <a:lstStyle>
            <a:lvl1pPr defTabSz="954088">
              <a:defRPr sz="13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endParaRPr lang="en-US" altLang="ja-JP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4812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5402" tIns="47703" rIns="95402" bIns="47703" numCol="1" anchor="t" anchorCtr="0" compatLnSpc="1">
            <a:prstTxWarp prst="textNoShape">
              <a:avLst/>
            </a:prstTxWarp>
          </a:bodyPr>
          <a:lstStyle>
            <a:lvl1pPr algn="r" defTabSz="954088">
              <a:defRPr sz="13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endParaRPr lang="en-US" altLang="ja-JP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1363"/>
            <a:ext cx="4954588" cy="37163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5" y="4706938"/>
            <a:ext cx="4984750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5402" tIns="47703" rIns="95402" bIns="4770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</a:t>
            </a:r>
            <a:r>
              <a:rPr lang="en-US" altLang="ja-JP"/>
              <a:t> </a:t>
            </a:r>
            <a:r>
              <a:rPr lang="ja-JP" altLang="en-US"/>
              <a:t>テキストの書式設定</a:t>
            </a:r>
            <a:endParaRPr lang="en-US" altLang="ja-JP"/>
          </a:p>
          <a:p>
            <a:pPr lvl="1"/>
            <a:r>
              <a:rPr lang="ja-JP" altLang="en-US"/>
              <a:t>第</a:t>
            </a:r>
            <a:r>
              <a:rPr lang="en-US" altLang="ja-JP"/>
              <a:t> 2 </a:t>
            </a:r>
            <a:r>
              <a:rPr lang="ja-JP" altLang="en-US"/>
              <a:t>レベル</a:t>
            </a:r>
            <a:endParaRPr lang="en-US" altLang="ja-JP"/>
          </a:p>
          <a:p>
            <a:pPr lvl="2"/>
            <a:r>
              <a:rPr lang="ja-JP" altLang="en-US"/>
              <a:t>第</a:t>
            </a:r>
            <a:r>
              <a:rPr lang="en-US" altLang="ja-JP"/>
              <a:t> 3 </a:t>
            </a:r>
            <a:r>
              <a:rPr lang="ja-JP" altLang="en-US"/>
              <a:t>レベル</a:t>
            </a:r>
            <a:endParaRPr lang="en-US" altLang="ja-JP"/>
          </a:p>
          <a:p>
            <a:pPr lvl="3"/>
            <a:r>
              <a:rPr lang="ja-JP" altLang="en-US"/>
              <a:t>第</a:t>
            </a:r>
            <a:r>
              <a:rPr lang="en-US" altLang="ja-JP"/>
              <a:t> 4 </a:t>
            </a:r>
            <a:r>
              <a:rPr lang="ja-JP" altLang="en-US"/>
              <a:t>レベル</a:t>
            </a:r>
            <a:endParaRPr lang="en-US" altLang="ja-JP"/>
          </a:p>
          <a:p>
            <a:pPr lvl="4"/>
            <a:r>
              <a:rPr lang="ja-JP" altLang="en-US"/>
              <a:t>第</a:t>
            </a:r>
            <a:r>
              <a:rPr lang="en-US" altLang="ja-JP"/>
              <a:t> 5 </a:t>
            </a:r>
            <a:r>
              <a:rPr lang="ja-JP" altLang="en-US"/>
              <a:t>レベル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09113"/>
            <a:ext cx="2944813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5402" tIns="47703" rIns="95402" bIns="47703" numCol="1" anchor="b" anchorCtr="0" compatLnSpc="1">
            <a:prstTxWarp prst="textNoShape">
              <a:avLst/>
            </a:prstTxWarp>
          </a:bodyPr>
          <a:lstStyle>
            <a:lvl1pPr defTabSz="954088">
              <a:defRPr sz="13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endParaRPr lang="en-US" altLang="ja-JP"/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09113"/>
            <a:ext cx="2944812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5402" tIns="47703" rIns="95402" bIns="47703" numCol="1" anchor="b" anchorCtr="0" compatLnSpc="1">
            <a:prstTxWarp prst="textNoShape">
              <a:avLst/>
            </a:prstTxWarp>
          </a:bodyPr>
          <a:lstStyle>
            <a:lvl1pPr algn="r" defTabSz="954088">
              <a:defRPr sz="13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fld id="{AE9934A3-5E6A-E44B-8EA8-C19A6FFC9DFC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924036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0"/>
        <a:cs typeface="ＭＳ Ｐ明朝" charset="0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0"/>
        <a:cs typeface="ＭＳ Ｐ明朝" charset="0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0"/>
        <a:cs typeface="ＭＳ Ｐ明朝" charset="0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0"/>
        <a:cs typeface="ＭＳ Ｐ明朝" charset="0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0"/>
        <a:cs typeface="ＭＳ Ｐ明朝" charset="0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920750" y="742950"/>
            <a:ext cx="4953000" cy="371475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ja-JP" sz="1100" dirty="0">
                <a:latin typeface="+mn-ea"/>
              </a:rPr>
              <a:t>The computational bottleneck of our code is in Gram-Schmidt and Subspace </a:t>
            </a:r>
            <a:r>
              <a:rPr lang="en-US" altLang="ja-JP" sz="1100" dirty="0" err="1">
                <a:latin typeface="+mn-ea"/>
              </a:rPr>
              <a:t>Diagonalization</a:t>
            </a:r>
            <a:r>
              <a:rPr lang="en-US" altLang="ja-JP" sz="1100" dirty="0">
                <a:latin typeface="+mn-ea"/>
              </a:rPr>
              <a:t>. The computational costs of these routines are O(N3). </a:t>
            </a:r>
            <a:br>
              <a:rPr lang="en-US" altLang="ja-JP" sz="1100" dirty="0">
                <a:latin typeface="+mn-ea"/>
              </a:rPr>
            </a:br>
            <a:r>
              <a:rPr lang="en-US" altLang="ja-JP" sz="1100" dirty="0">
                <a:latin typeface="+mn-ea"/>
              </a:rPr>
              <a:t>However we can perform the almost all O(N3) computations with extremely high performance by utilizing Level 3 BLAS, the Basic Linear Algebra Subprograms.</a:t>
            </a:r>
          </a:p>
          <a:p>
            <a:r>
              <a:rPr lang="en-US" altLang="ja-JP" sz="1100" dirty="0"/>
              <a:t>In this slide, I show the algorithm of the Gram-Schmidt procedure.</a:t>
            </a:r>
            <a:r>
              <a:rPr lang="en-US" altLang="ja-JP" sz="1100" b="1" dirty="0"/>
              <a:t> </a:t>
            </a:r>
            <a:r>
              <a:rPr lang="en-US" altLang="ja-JP" sz="1100" dirty="0"/>
              <a:t>Here</a:t>
            </a:r>
            <a:r>
              <a:rPr lang="en-US" altLang="ja-JP" sz="1100" b="1" dirty="0"/>
              <a:t>, “Phi</a:t>
            </a:r>
            <a:r>
              <a:rPr lang="en-US" altLang="ja-JP" sz="1100" dirty="0"/>
              <a:t> “and “</a:t>
            </a:r>
            <a:r>
              <a:rPr lang="en-US" altLang="ja-JP" sz="1100" b="1" dirty="0"/>
              <a:t>psi”</a:t>
            </a:r>
            <a:r>
              <a:rPr lang="en-US" altLang="ja-JP" sz="1100" dirty="0"/>
              <a:t> are the orbitals and the </a:t>
            </a:r>
            <a:r>
              <a:rPr lang="en-US" altLang="ja-JP" sz="1100" dirty="0" err="1"/>
              <a:t>ortho</a:t>
            </a:r>
            <a:r>
              <a:rPr lang="en-US" altLang="ja-JP" sz="1100" dirty="0"/>
              <a:t>-normalized  orbitals, respectively. </a:t>
            </a:r>
          </a:p>
          <a:p>
            <a:r>
              <a:rPr lang="en-US" altLang="ja-JP" sz="1100" dirty="0"/>
              <a:t>When we have completed the </a:t>
            </a:r>
            <a:r>
              <a:rPr lang="en-US" altLang="ja-JP" sz="1100" dirty="0" err="1"/>
              <a:t>ortho</a:t>
            </a:r>
            <a:r>
              <a:rPr lang="en-US" altLang="ja-JP" sz="1100" dirty="0"/>
              <a:t>-normalization calculation till the 4</a:t>
            </a:r>
            <a:r>
              <a:rPr lang="en-US" altLang="ja-JP" sz="1100" baseline="30000" dirty="0"/>
              <a:t>th</a:t>
            </a:r>
            <a:r>
              <a:rPr lang="en-US" altLang="ja-JP" sz="1100" dirty="0"/>
              <a:t> orbital.</a:t>
            </a:r>
          </a:p>
          <a:p>
            <a:r>
              <a:rPr lang="en-US" altLang="ja-JP" sz="1100" dirty="0"/>
              <a:t>Then we can perform this part of calculations as matrix-by-matrix product, and we have a highly-tuned BLAS 3 routine for matrix-by-matrix product calculations, so that we can perform this type of calculations very efficiently.</a:t>
            </a:r>
          </a:p>
          <a:p>
            <a:r>
              <a:rPr lang="en-US" altLang="ja-JP" sz="1100" dirty="0"/>
              <a:t>In the first triangular part, we can also find a part which can be computed as matrix-by-matrix product. And we finally achieved a recursive algorithm like this.</a:t>
            </a:r>
          </a:p>
          <a:p>
            <a:r>
              <a:rPr lang="en-US" altLang="ja-JP" sz="1100" dirty="0"/>
              <a:t>By using this recursive algorithm, we can achieve 80 to 90% of the theoretical peak performance.</a:t>
            </a:r>
          </a:p>
          <a:p>
            <a:pPr defTabSz="88065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1100" dirty="0">
                <a:latin typeface="+mn-ea"/>
              </a:rPr>
              <a:t>Almost same techniques can be used to the subspace </a:t>
            </a:r>
            <a:r>
              <a:rPr lang="en-US" altLang="ja-JP" sz="1100" dirty="0" err="1">
                <a:latin typeface="+mn-ea"/>
              </a:rPr>
              <a:t>diagonalization</a:t>
            </a:r>
            <a:r>
              <a:rPr lang="en-US" altLang="ja-JP" sz="1100" dirty="0">
                <a:latin typeface="+mn-ea"/>
              </a:rPr>
              <a:t> routine, so the almost all calculations of order-N-cube bottlenecks can be performed with close to the theoretical peak performance by using Level 3 BLAS.</a:t>
            </a:r>
            <a:r>
              <a:rPr lang="en-US" altLang="ja-JP" sz="1100" dirty="0"/>
              <a:t> 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54217">
              <a:defRPr kumimoji="1" sz="23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15663" indent="-275255" defTabSz="954217">
              <a:defRPr kumimoji="1" sz="23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01020" indent="-220204" defTabSz="954217">
              <a:defRPr kumimoji="1" sz="23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541429" indent="-220204" defTabSz="954217">
              <a:defRPr kumimoji="1" sz="23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1981836" indent="-220204" defTabSz="954217">
              <a:defRPr kumimoji="1" sz="23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422244" indent="-220204" defTabSz="954217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862653" indent="-220204" defTabSz="954217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303060" indent="-220204" defTabSz="954217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743469" indent="-220204" defTabSz="954217" fontAlgn="base">
              <a:spcBef>
                <a:spcPct val="0"/>
              </a:spcBef>
              <a:spcAft>
                <a:spcPct val="0"/>
              </a:spcAft>
              <a:defRPr kumimoji="1" sz="23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>
              <a:defRPr/>
            </a:pPr>
            <a:fld id="{1133BAA0-940D-4C7F-8D95-CB1575E7F019}" type="slidenum">
              <a:rPr lang="ja-JP" altLang="en-US" sz="1300"/>
              <a:pPr>
                <a:defRPr/>
              </a:pPr>
              <a:t>2</a:t>
            </a:fld>
            <a:endParaRPr lang="ja-JP" altLang="en-US" sz="13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19C05F-7829-6049-8711-94B0291E8317}" type="slidenum">
              <a:rPr lang="en-US" altLang="ja-JP"/>
              <a:pPr/>
              <a:t>6</a:t>
            </a:fld>
            <a:endParaRPr lang="en-US" altLang="ja-JP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分極率の計算法としても新しいものである。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ja-JP" altLang="en-US" noProof="0" smtClean="0"/>
              <a:t>マスタ</a:t>
            </a:r>
            <a:r>
              <a:rPr lang="en-US" altLang="ja-JP" noProof="0" smtClean="0"/>
              <a:t> </a:t>
            </a:r>
            <a:r>
              <a:rPr lang="ja-JP" altLang="en-US" noProof="0" smtClean="0"/>
              <a:t>タイトルの書式設定</a:t>
            </a:r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charset="0"/>
              <a:buNone/>
              <a:defRPr sz="2800"/>
            </a:lvl1pPr>
          </a:lstStyle>
          <a:p>
            <a:pPr lvl="0"/>
            <a:r>
              <a:rPr lang="ja-JP" altLang="en-US" noProof="0" smtClean="0"/>
              <a:t>マスタ</a:t>
            </a:r>
            <a:r>
              <a:rPr lang="en-US" altLang="ja-JP" noProof="0" smtClean="0"/>
              <a:t> </a:t>
            </a:r>
            <a:r>
              <a:rPr lang="ja-JP" altLang="en-US" noProof="0" smtClean="0"/>
              <a:t>サブタイトルの書式設定</a:t>
            </a:r>
          </a:p>
        </p:txBody>
      </p:sp>
      <p:sp>
        <p:nvSpPr>
          <p:cNvPr id="246788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246789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B852E061-3B6A-BB4D-82EE-37992A0A82C5}" type="slidenum">
              <a:rPr lang="en-US" altLang="ja-JP"/>
              <a:pPr/>
              <a:t>‹#›</a:t>
            </a:fld>
            <a:endParaRPr lang="en-US" altLang="ja-JP"/>
          </a:p>
        </p:txBody>
      </p:sp>
      <p:sp>
        <p:nvSpPr>
          <p:cNvPr id="246791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46792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0CCF0B-7FA8-D247-BB5D-439A81682EE4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667774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EB4854-3DAA-4445-A66D-DF56F2ADBEDC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88430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FBC6B3-D915-E842-AFD6-91D6E8CEA3E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68431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381701-6D95-C74D-9F13-61CD3AD80F83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07359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172B4B-E9E1-5845-831F-87889E7F7E2D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66756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109F76-2A4C-1942-A48B-76DB4EB5B7F7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97523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8F3CB7-13B4-084D-B5DD-6CC6E1B6F3E2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58340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76439F-13E3-234C-AA83-9789FBC1E151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346985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8B8CC3-9993-E043-8E13-F687FB3E67F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5113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2172FC-12CE-454C-AD60-2A2C4EE8B9E4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75291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</a:t>
            </a:r>
            <a:r>
              <a:rPr lang="en-US" altLang="ja-JP"/>
              <a:t> </a:t>
            </a:r>
            <a:r>
              <a:rPr lang="ja-JP" altLang="en-US"/>
              <a:t>タイトルの書式設定</a:t>
            </a:r>
          </a:p>
        </p:txBody>
      </p:sp>
      <p:sp>
        <p:nvSpPr>
          <p:cNvPr id="245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</a:t>
            </a:r>
            <a:r>
              <a:rPr lang="en-US" altLang="ja-JP"/>
              <a:t> </a:t>
            </a:r>
            <a:r>
              <a:rPr lang="ja-JP" altLang="en-US"/>
              <a:t>テキストの書式設定</a:t>
            </a:r>
            <a:endParaRPr lang="en-US" altLang="ja-JP"/>
          </a:p>
          <a:p>
            <a:pPr lvl="1"/>
            <a:r>
              <a:rPr lang="ja-JP" altLang="en-US"/>
              <a:t>第</a:t>
            </a:r>
            <a:r>
              <a:rPr lang="en-US" altLang="ja-JP"/>
              <a:t> 2 </a:t>
            </a:r>
            <a:r>
              <a:rPr lang="ja-JP" altLang="en-US"/>
              <a:t>レベル</a:t>
            </a:r>
            <a:endParaRPr lang="en-US" altLang="ja-JP"/>
          </a:p>
          <a:p>
            <a:pPr lvl="2"/>
            <a:r>
              <a:rPr lang="ja-JP" altLang="en-US"/>
              <a:t>第</a:t>
            </a:r>
            <a:r>
              <a:rPr lang="en-US" altLang="ja-JP"/>
              <a:t> 3 </a:t>
            </a:r>
            <a:r>
              <a:rPr lang="ja-JP" altLang="en-US"/>
              <a:t>レベル</a:t>
            </a:r>
            <a:endParaRPr lang="en-US" altLang="ja-JP"/>
          </a:p>
          <a:p>
            <a:pPr lvl="3"/>
            <a:r>
              <a:rPr lang="ja-JP" altLang="en-US"/>
              <a:t>第</a:t>
            </a:r>
            <a:r>
              <a:rPr lang="en-US" altLang="ja-JP"/>
              <a:t> 4 </a:t>
            </a:r>
            <a:r>
              <a:rPr lang="ja-JP" altLang="en-US"/>
              <a:t>レベル</a:t>
            </a:r>
            <a:endParaRPr lang="en-US" altLang="ja-JP"/>
          </a:p>
          <a:p>
            <a:pPr lvl="4"/>
            <a:r>
              <a:rPr lang="ja-JP" altLang="en-US"/>
              <a:t>第</a:t>
            </a:r>
            <a:r>
              <a:rPr lang="en-US" altLang="ja-JP"/>
              <a:t> 5 </a:t>
            </a:r>
            <a:r>
              <a:rPr lang="ja-JP" altLang="en-US"/>
              <a:t>レベル</a:t>
            </a:r>
          </a:p>
        </p:txBody>
      </p:sp>
      <p:sp>
        <p:nvSpPr>
          <p:cNvPr id="24576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+mj-lt"/>
                <a:ea typeface="+mn-ea"/>
                <a:cs typeface="+mn-cs"/>
              </a:defRPr>
            </a:lvl1pPr>
          </a:lstStyle>
          <a:p>
            <a:endParaRPr lang="en-US" altLang="ja-JP"/>
          </a:p>
        </p:txBody>
      </p:sp>
      <p:sp>
        <p:nvSpPr>
          <p:cNvPr id="24576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latin typeface="+mj-lt"/>
                <a:ea typeface="+mn-ea"/>
                <a:cs typeface="+mn-cs"/>
              </a:defRPr>
            </a:lvl1pPr>
          </a:lstStyle>
          <a:p>
            <a:endParaRPr lang="en-US" altLang="ja-JP"/>
          </a:p>
        </p:txBody>
      </p:sp>
      <p:sp>
        <p:nvSpPr>
          <p:cNvPr id="24576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+mj-lt"/>
                <a:ea typeface="+mn-ea"/>
                <a:cs typeface="+mn-cs"/>
              </a:defRPr>
            </a:lvl1pPr>
          </a:lstStyle>
          <a:p>
            <a:fld id="{F7B6E23F-94F0-7E48-8B92-5B913D0375CB}" type="slidenum">
              <a:rPr lang="en-US" altLang="ja-JP"/>
              <a:pPr/>
              <a:t>‹#›</a:t>
            </a:fld>
            <a:endParaRPr lang="en-US" altLang="ja-JP"/>
          </a:p>
        </p:txBody>
      </p:sp>
      <p:sp>
        <p:nvSpPr>
          <p:cNvPr id="245767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45768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charset="0"/>
          <a:ea typeface="ＭＳ Ｐゴシック" charset="0"/>
          <a:cs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charset="0"/>
          <a:ea typeface="ＭＳ Ｐゴシック" charset="0"/>
          <a:cs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charset="0"/>
          <a:ea typeface="ＭＳ Ｐゴシック" charset="0"/>
          <a:cs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fontAlgn="base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kumimoji="1" sz="2600">
          <a:solidFill>
            <a:schemeClr val="tx1"/>
          </a:solidFill>
          <a:latin typeface="+mn-lt"/>
          <a:ea typeface="+mn-ea"/>
        </a:defRPr>
      </a:lvl2pPr>
      <a:lvl3pPr marL="1022350" indent="-350838" algn="l" rtl="0" fontAlgn="base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kumimoji="1" sz="2200">
          <a:solidFill>
            <a:schemeClr val="tx1"/>
          </a:solidFill>
          <a:latin typeface="+mn-lt"/>
          <a:ea typeface="+mn-ea"/>
        </a:defRPr>
      </a:lvl3pPr>
      <a:lvl4pPr marL="1339850" indent="-31591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 kumimoji="1" sz="2000">
          <a:solidFill>
            <a:schemeClr val="tx1"/>
          </a:solidFill>
          <a:latin typeface="+mn-lt"/>
          <a:ea typeface="+mn-ea"/>
        </a:defRPr>
      </a:lvl4pPr>
      <a:lvl5pPr marL="16811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kumimoji="1" sz="2000">
          <a:solidFill>
            <a:schemeClr val="tx1"/>
          </a:solidFill>
          <a:latin typeface="+mn-lt"/>
          <a:ea typeface="+mn-ea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kumimoji="1" sz="2000">
          <a:solidFill>
            <a:schemeClr val="tx1"/>
          </a:solidFill>
          <a:latin typeface="+mn-lt"/>
          <a:ea typeface="+mn-ea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kumimoji="1" sz="2000">
          <a:solidFill>
            <a:schemeClr val="tx1"/>
          </a:solidFill>
          <a:latin typeface="+mn-lt"/>
          <a:ea typeface="+mn-ea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kumimoji="1" sz="2000">
          <a:solidFill>
            <a:schemeClr val="tx1"/>
          </a:solidFill>
          <a:latin typeface="+mn-lt"/>
          <a:ea typeface="+mn-ea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emf"/><Relationship Id="rId12" Type="http://schemas.openxmlformats.org/officeDocument/2006/relationships/oleObject" Target="../embeddings/oleObject5.bin"/><Relationship Id="rId13" Type="http://schemas.openxmlformats.org/officeDocument/2006/relationships/image" Target="../media/image5.emf"/><Relationship Id="rId14" Type="http://schemas.openxmlformats.org/officeDocument/2006/relationships/oleObject" Target="../embeddings/oleObject6.bin"/><Relationship Id="rId15" Type="http://schemas.openxmlformats.org/officeDocument/2006/relationships/image" Target="../media/image6.emf"/><Relationship Id="rId16" Type="http://schemas.openxmlformats.org/officeDocument/2006/relationships/oleObject" Target="../embeddings/oleObject7.bin"/><Relationship Id="rId17" Type="http://schemas.openxmlformats.org/officeDocument/2006/relationships/image" Target="../media/image7.emf"/><Relationship Id="rId18" Type="http://schemas.openxmlformats.org/officeDocument/2006/relationships/oleObject" Target="../embeddings/oleObject8.bin"/><Relationship Id="rId19" Type="http://schemas.openxmlformats.org/officeDocument/2006/relationships/image" Target="../media/image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2.e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3.emf"/><Relationship Id="rId10" Type="http://schemas.openxmlformats.org/officeDocument/2006/relationships/oleObject" Target="../embeddings/oleObject4.bin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4" Type="http://schemas.openxmlformats.org/officeDocument/2006/relationships/image" Target="../media/image29.emf"/><Relationship Id="rId5" Type="http://schemas.openxmlformats.org/officeDocument/2006/relationships/oleObject" Target="../embeddings/oleObject22.bin"/><Relationship Id="rId6" Type="http://schemas.openxmlformats.org/officeDocument/2006/relationships/image" Target="../media/image30.emf"/><Relationship Id="rId7" Type="http://schemas.openxmlformats.org/officeDocument/2006/relationships/oleObject" Target="../embeddings/oleObject23.bin"/><Relationship Id="rId8" Type="http://schemas.openxmlformats.org/officeDocument/2006/relationships/image" Target="../media/image31.emf"/><Relationship Id="rId9" Type="http://schemas.openxmlformats.org/officeDocument/2006/relationships/oleObject" Target="../embeddings/oleObject24.bin"/><Relationship Id="rId10" Type="http://schemas.openxmlformats.org/officeDocument/2006/relationships/image" Target="../media/image32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9.bin"/><Relationship Id="rId12" Type="http://schemas.openxmlformats.org/officeDocument/2006/relationships/image" Target="../media/image37.emf"/><Relationship Id="rId13" Type="http://schemas.openxmlformats.org/officeDocument/2006/relationships/oleObject" Target="../embeddings/oleObject30.bin"/><Relationship Id="rId14" Type="http://schemas.openxmlformats.org/officeDocument/2006/relationships/image" Target="../media/image38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25.bin"/><Relationship Id="rId4" Type="http://schemas.openxmlformats.org/officeDocument/2006/relationships/image" Target="../media/image33.emf"/><Relationship Id="rId5" Type="http://schemas.openxmlformats.org/officeDocument/2006/relationships/oleObject" Target="../embeddings/oleObject26.bin"/><Relationship Id="rId6" Type="http://schemas.openxmlformats.org/officeDocument/2006/relationships/image" Target="../media/image34.emf"/><Relationship Id="rId7" Type="http://schemas.openxmlformats.org/officeDocument/2006/relationships/oleObject" Target="../embeddings/oleObject27.bin"/><Relationship Id="rId8" Type="http://schemas.openxmlformats.org/officeDocument/2006/relationships/image" Target="../media/image35.emf"/><Relationship Id="rId9" Type="http://schemas.openxmlformats.org/officeDocument/2006/relationships/oleObject" Target="../embeddings/oleObject28.bin"/><Relationship Id="rId10" Type="http://schemas.openxmlformats.org/officeDocument/2006/relationships/image" Target="../media/image3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5.bin"/><Relationship Id="rId12" Type="http://schemas.openxmlformats.org/officeDocument/2006/relationships/image" Target="../media/image43.emf"/><Relationship Id="rId13" Type="http://schemas.openxmlformats.org/officeDocument/2006/relationships/oleObject" Target="../embeddings/oleObject36.bin"/><Relationship Id="rId14" Type="http://schemas.openxmlformats.org/officeDocument/2006/relationships/oleObject" Target="../embeddings/oleObject37.bin"/><Relationship Id="rId15" Type="http://schemas.openxmlformats.org/officeDocument/2006/relationships/image" Target="../media/image44.emf"/><Relationship Id="rId16" Type="http://schemas.openxmlformats.org/officeDocument/2006/relationships/oleObject" Target="../embeddings/oleObject38.bin"/><Relationship Id="rId17" Type="http://schemas.openxmlformats.org/officeDocument/2006/relationships/image" Target="../media/image45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31.bin"/><Relationship Id="rId4" Type="http://schemas.openxmlformats.org/officeDocument/2006/relationships/image" Target="../media/image39.emf"/><Relationship Id="rId5" Type="http://schemas.openxmlformats.org/officeDocument/2006/relationships/oleObject" Target="../embeddings/oleObject32.bin"/><Relationship Id="rId6" Type="http://schemas.openxmlformats.org/officeDocument/2006/relationships/image" Target="../media/image40.emf"/><Relationship Id="rId7" Type="http://schemas.openxmlformats.org/officeDocument/2006/relationships/oleObject" Target="../embeddings/oleObject33.bin"/><Relationship Id="rId8" Type="http://schemas.openxmlformats.org/officeDocument/2006/relationships/image" Target="../media/image41.emf"/><Relationship Id="rId9" Type="http://schemas.openxmlformats.org/officeDocument/2006/relationships/oleObject" Target="../embeddings/oleObject34.bin"/><Relationship Id="rId10" Type="http://schemas.openxmlformats.org/officeDocument/2006/relationships/image" Target="../media/image4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3.bin"/><Relationship Id="rId12" Type="http://schemas.openxmlformats.org/officeDocument/2006/relationships/image" Target="../media/image48.emf"/><Relationship Id="rId13" Type="http://schemas.openxmlformats.org/officeDocument/2006/relationships/oleObject" Target="../embeddings/oleObject44.bin"/><Relationship Id="rId14" Type="http://schemas.openxmlformats.org/officeDocument/2006/relationships/oleObject" Target="../embeddings/oleObject45.bin"/><Relationship Id="rId15" Type="http://schemas.openxmlformats.org/officeDocument/2006/relationships/image" Target="../media/image44.emf"/><Relationship Id="rId16" Type="http://schemas.openxmlformats.org/officeDocument/2006/relationships/oleObject" Target="../embeddings/oleObject46.bin"/><Relationship Id="rId17" Type="http://schemas.openxmlformats.org/officeDocument/2006/relationships/image" Target="../media/image45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39.bin"/><Relationship Id="rId4" Type="http://schemas.openxmlformats.org/officeDocument/2006/relationships/image" Target="../media/image39.emf"/><Relationship Id="rId5" Type="http://schemas.openxmlformats.org/officeDocument/2006/relationships/oleObject" Target="../embeddings/oleObject40.bin"/><Relationship Id="rId6" Type="http://schemas.openxmlformats.org/officeDocument/2006/relationships/image" Target="../media/image40.emf"/><Relationship Id="rId7" Type="http://schemas.openxmlformats.org/officeDocument/2006/relationships/oleObject" Target="../embeddings/oleObject41.bin"/><Relationship Id="rId8" Type="http://schemas.openxmlformats.org/officeDocument/2006/relationships/image" Target="../media/image46.emf"/><Relationship Id="rId9" Type="http://schemas.openxmlformats.org/officeDocument/2006/relationships/oleObject" Target="../embeddings/oleObject42.bin"/><Relationship Id="rId10" Type="http://schemas.openxmlformats.org/officeDocument/2006/relationships/image" Target="../media/image47.emf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1.bin"/><Relationship Id="rId12" Type="http://schemas.openxmlformats.org/officeDocument/2006/relationships/image" Target="../media/image50.emf"/><Relationship Id="rId13" Type="http://schemas.openxmlformats.org/officeDocument/2006/relationships/oleObject" Target="../embeddings/oleObject52.bin"/><Relationship Id="rId14" Type="http://schemas.openxmlformats.org/officeDocument/2006/relationships/image" Target="../media/image51.emf"/><Relationship Id="rId15" Type="http://schemas.openxmlformats.org/officeDocument/2006/relationships/oleObject" Target="../embeddings/oleObject53.bin"/><Relationship Id="rId16" Type="http://schemas.openxmlformats.org/officeDocument/2006/relationships/image" Target="../media/image52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47.bin"/><Relationship Id="rId4" Type="http://schemas.openxmlformats.org/officeDocument/2006/relationships/image" Target="../media/image39.emf"/><Relationship Id="rId5" Type="http://schemas.openxmlformats.org/officeDocument/2006/relationships/oleObject" Target="../embeddings/oleObject48.bin"/><Relationship Id="rId6" Type="http://schemas.openxmlformats.org/officeDocument/2006/relationships/image" Target="../media/image40.emf"/><Relationship Id="rId7" Type="http://schemas.openxmlformats.org/officeDocument/2006/relationships/oleObject" Target="../embeddings/oleObject49.bin"/><Relationship Id="rId8" Type="http://schemas.openxmlformats.org/officeDocument/2006/relationships/image" Target="../media/image46.emf"/><Relationship Id="rId9" Type="http://schemas.openxmlformats.org/officeDocument/2006/relationships/oleObject" Target="../embeddings/oleObject50.bin"/><Relationship Id="rId10" Type="http://schemas.openxmlformats.org/officeDocument/2006/relationships/image" Target="../media/image49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4" Type="http://schemas.openxmlformats.org/officeDocument/2006/relationships/image" Target="../media/image53.emf"/><Relationship Id="rId5" Type="http://schemas.openxmlformats.org/officeDocument/2006/relationships/oleObject" Target="../embeddings/oleObject55.bin"/><Relationship Id="rId6" Type="http://schemas.openxmlformats.org/officeDocument/2006/relationships/image" Target="../media/image54.emf"/><Relationship Id="rId7" Type="http://schemas.openxmlformats.org/officeDocument/2006/relationships/oleObject" Target="../embeddings/oleObject56.bin"/><Relationship Id="rId8" Type="http://schemas.openxmlformats.org/officeDocument/2006/relationships/image" Target="../media/image55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0.bin"/><Relationship Id="rId20" Type="http://schemas.openxmlformats.org/officeDocument/2006/relationships/image" Target="../media/image64.emf"/><Relationship Id="rId10" Type="http://schemas.openxmlformats.org/officeDocument/2006/relationships/image" Target="../media/image59.emf"/><Relationship Id="rId11" Type="http://schemas.openxmlformats.org/officeDocument/2006/relationships/oleObject" Target="../embeddings/oleObject61.bin"/><Relationship Id="rId12" Type="http://schemas.openxmlformats.org/officeDocument/2006/relationships/image" Target="../media/image60.emf"/><Relationship Id="rId13" Type="http://schemas.openxmlformats.org/officeDocument/2006/relationships/oleObject" Target="../embeddings/oleObject62.bin"/><Relationship Id="rId14" Type="http://schemas.openxmlformats.org/officeDocument/2006/relationships/image" Target="../media/image61.emf"/><Relationship Id="rId15" Type="http://schemas.openxmlformats.org/officeDocument/2006/relationships/oleObject" Target="../embeddings/oleObject63.bin"/><Relationship Id="rId16" Type="http://schemas.openxmlformats.org/officeDocument/2006/relationships/image" Target="../media/image62.emf"/><Relationship Id="rId17" Type="http://schemas.openxmlformats.org/officeDocument/2006/relationships/oleObject" Target="../embeddings/oleObject64.bin"/><Relationship Id="rId18" Type="http://schemas.openxmlformats.org/officeDocument/2006/relationships/image" Target="../media/image63.emf"/><Relationship Id="rId19" Type="http://schemas.openxmlformats.org/officeDocument/2006/relationships/oleObject" Target="../embeddings/oleObject65.bin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57.bin"/><Relationship Id="rId4" Type="http://schemas.openxmlformats.org/officeDocument/2006/relationships/image" Target="../media/image56.emf"/><Relationship Id="rId5" Type="http://schemas.openxmlformats.org/officeDocument/2006/relationships/oleObject" Target="../embeddings/oleObject58.bin"/><Relationship Id="rId6" Type="http://schemas.openxmlformats.org/officeDocument/2006/relationships/image" Target="../media/image57.emf"/><Relationship Id="rId7" Type="http://schemas.openxmlformats.org/officeDocument/2006/relationships/oleObject" Target="../embeddings/oleObject59.bin"/><Relationship Id="rId8" Type="http://schemas.openxmlformats.org/officeDocument/2006/relationships/image" Target="../media/image58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70.bin"/><Relationship Id="rId12" Type="http://schemas.openxmlformats.org/officeDocument/2006/relationships/image" Target="../media/image69.emf"/><Relationship Id="rId13" Type="http://schemas.openxmlformats.org/officeDocument/2006/relationships/oleObject" Target="../embeddings/oleObject71.bin"/><Relationship Id="rId14" Type="http://schemas.openxmlformats.org/officeDocument/2006/relationships/image" Target="../media/image70.emf"/><Relationship Id="rId15" Type="http://schemas.openxmlformats.org/officeDocument/2006/relationships/oleObject" Target="../embeddings/oleObject72.bin"/><Relationship Id="rId16" Type="http://schemas.openxmlformats.org/officeDocument/2006/relationships/image" Target="../media/image71.emf"/><Relationship Id="rId17" Type="http://schemas.openxmlformats.org/officeDocument/2006/relationships/oleObject" Target="../embeddings/oleObject73.bin"/><Relationship Id="rId18" Type="http://schemas.openxmlformats.org/officeDocument/2006/relationships/image" Target="../media/image72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66.bin"/><Relationship Id="rId4" Type="http://schemas.openxmlformats.org/officeDocument/2006/relationships/image" Target="../media/image65.emf"/><Relationship Id="rId5" Type="http://schemas.openxmlformats.org/officeDocument/2006/relationships/oleObject" Target="../embeddings/oleObject67.bin"/><Relationship Id="rId6" Type="http://schemas.openxmlformats.org/officeDocument/2006/relationships/image" Target="../media/image66.emf"/><Relationship Id="rId7" Type="http://schemas.openxmlformats.org/officeDocument/2006/relationships/oleObject" Target="../embeddings/oleObject68.bin"/><Relationship Id="rId8" Type="http://schemas.openxmlformats.org/officeDocument/2006/relationships/image" Target="../media/image67.emf"/><Relationship Id="rId9" Type="http://schemas.openxmlformats.org/officeDocument/2006/relationships/oleObject" Target="../embeddings/oleObject69.bin"/><Relationship Id="rId10" Type="http://schemas.openxmlformats.org/officeDocument/2006/relationships/image" Target="../media/image68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" Type="http://schemas.openxmlformats.org/officeDocument/2006/relationships/vmlDrawing" Target="../drawings/vmlDrawing2.v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slideLayout" Target="../slideLayouts/slideLayout7.xml"/><Relationship Id="rId5" Type="http://schemas.openxmlformats.org/officeDocument/2006/relationships/oleObject" Target="../embeddings/oleObject9.bin"/><Relationship Id="rId6" Type="http://schemas.openxmlformats.org/officeDocument/2006/relationships/image" Target="../media/image9.wmf"/><Relationship Id="rId7" Type="http://schemas.openxmlformats.org/officeDocument/2006/relationships/oleObject" Target="../embeddings/oleObject10.bin"/><Relationship Id="rId8" Type="http://schemas.openxmlformats.org/officeDocument/2006/relationships/image" Target="../media/image10.wmf"/><Relationship Id="rId9" Type="http://schemas.openxmlformats.org/officeDocument/2006/relationships/oleObject" Target="../embeddings/oleObject11.bin"/><Relationship Id="rId10" Type="http://schemas.openxmlformats.org/officeDocument/2006/relationships/image" Target="../media/image11.w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7.bin"/><Relationship Id="rId20" Type="http://schemas.openxmlformats.org/officeDocument/2006/relationships/image" Target="../media/image81.emf"/><Relationship Id="rId21" Type="http://schemas.openxmlformats.org/officeDocument/2006/relationships/oleObject" Target="../embeddings/oleObject83.bin"/><Relationship Id="rId22" Type="http://schemas.openxmlformats.org/officeDocument/2006/relationships/image" Target="../media/image82.emf"/><Relationship Id="rId23" Type="http://schemas.openxmlformats.org/officeDocument/2006/relationships/oleObject" Target="../embeddings/oleObject84.bin"/><Relationship Id="rId24" Type="http://schemas.openxmlformats.org/officeDocument/2006/relationships/image" Target="../media/image83.emf"/><Relationship Id="rId10" Type="http://schemas.openxmlformats.org/officeDocument/2006/relationships/image" Target="../media/image76.emf"/><Relationship Id="rId11" Type="http://schemas.openxmlformats.org/officeDocument/2006/relationships/oleObject" Target="../embeddings/oleObject78.bin"/><Relationship Id="rId12" Type="http://schemas.openxmlformats.org/officeDocument/2006/relationships/image" Target="../media/image77.emf"/><Relationship Id="rId13" Type="http://schemas.openxmlformats.org/officeDocument/2006/relationships/oleObject" Target="../embeddings/oleObject79.bin"/><Relationship Id="rId14" Type="http://schemas.openxmlformats.org/officeDocument/2006/relationships/image" Target="../media/image78.emf"/><Relationship Id="rId15" Type="http://schemas.openxmlformats.org/officeDocument/2006/relationships/oleObject" Target="../embeddings/oleObject80.bin"/><Relationship Id="rId16" Type="http://schemas.openxmlformats.org/officeDocument/2006/relationships/image" Target="../media/image79.emf"/><Relationship Id="rId17" Type="http://schemas.openxmlformats.org/officeDocument/2006/relationships/oleObject" Target="../embeddings/oleObject81.bin"/><Relationship Id="rId18" Type="http://schemas.openxmlformats.org/officeDocument/2006/relationships/image" Target="../media/image80.emf"/><Relationship Id="rId19" Type="http://schemas.openxmlformats.org/officeDocument/2006/relationships/oleObject" Target="../embeddings/oleObject82.bin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74.bin"/><Relationship Id="rId4" Type="http://schemas.openxmlformats.org/officeDocument/2006/relationships/image" Target="../media/image73.emf"/><Relationship Id="rId5" Type="http://schemas.openxmlformats.org/officeDocument/2006/relationships/oleObject" Target="../embeddings/oleObject75.bin"/><Relationship Id="rId6" Type="http://schemas.openxmlformats.org/officeDocument/2006/relationships/image" Target="../media/image74.emf"/><Relationship Id="rId7" Type="http://schemas.openxmlformats.org/officeDocument/2006/relationships/oleObject" Target="../embeddings/oleObject76.bin"/><Relationship Id="rId8" Type="http://schemas.openxmlformats.org/officeDocument/2006/relationships/image" Target="../media/image75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5.bin"/><Relationship Id="rId4" Type="http://schemas.openxmlformats.org/officeDocument/2006/relationships/image" Target="../media/image84.emf"/><Relationship Id="rId5" Type="http://schemas.openxmlformats.org/officeDocument/2006/relationships/oleObject" Target="../embeddings/oleObject86.bin"/><Relationship Id="rId6" Type="http://schemas.openxmlformats.org/officeDocument/2006/relationships/image" Target="../media/image85.emf"/><Relationship Id="rId7" Type="http://schemas.openxmlformats.org/officeDocument/2006/relationships/oleObject" Target="../embeddings/oleObject87.bin"/><Relationship Id="rId8" Type="http://schemas.openxmlformats.org/officeDocument/2006/relationships/image" Target="../media/image86.emf"/><Relationship Id="rId9" Type="http://schemas.openxmlformats.org/officeDocument/2006/relationships/oleObject" Target="../embeddings/oleObject88.bin"/><Relationship Id="rId10" Type="http://schemas.openxmlformats.org/officeDocument/2006/relationships/image" Target="../media/image87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2.bin"/><Relationship Id="rId20" Type="http://schemas.openxmlformats.org/officeDocument/2006/relationships/image" Target="../media/image96.emf"/><Relationship Id="rId21" Type="http://schemas.openxmlformats.org/officeDocument/2006/relationships/oleObject" Target="../embeddings/oleObject98.bin"/><Relationship Id="rId22" Type="http://schemas.openxmlformats.org/officeDocument/2006/relationships/image" Target="../media/image97.emf"/><Relationship Id="rId10" Type="http://schemas.openxmlformats.org/officeDocument/2006/relationships/image" Target="../media/image91.emf"/><Relationship Id="rId11" Type="http://schemas.openxmlformats.org/officeDocument/2006/relationships/oleObject" Target="../embeddings/oleObject93.bin"/><Relationship Id="rId12" Type="http://schemas.openxmlformats.org/officeDocument/2006/relationships/image" Target="../media/image92.emf"/><Relationship Id="rId13" Type="http://schemas.openxmlformats.org/officeDocument/2006/relationships/oleObject" Target="../embeddings/oleObject94.bin"/><Relationship Id="rId14" Type="http://schemas.openxmlformats.org/officeDocument/2006/relationships/image" Target="../media/image93.emf"/><Relationship Id="rId15" Type="http://schemas.openxmlformats.org/officeDocument/2006/relationships/oleObject" Target="../embeddings/oleObject95.bin"/><Relationship Id="rId16" Type="http://schemas.openxmlformats.org/officeDocument/2006/relationships/image" Target="../media/image94.emf"/><Relationship Id="rId17" Type="http://schemas.openxmlformats.org/officeDocument/2006/relationships/oleObject" Target="../embeddings/oleObject96.bin"/><Relationship Id="rId18" Type="http://schemas.openxmlformats.org/officeDocument/2006/relationships/image" Target="../media/image95.emf"/><Relationship Id="rId19" Type="http://schemas.openxmlformats.org/officeDocument/2006/relationships/oleObject" Target="../embeddings/oleObject97.bin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89.bin"/><Relationship Id="rId4" Type="http://schemas.openxmlformats.org/officeDocument/2006/relationships/image" Target="../media/image88.emf"/><Relationship Id="rId5" Type="http://schemas.openxmlformats.org/officeDocument/2006/relationships/oleObject" Target="../embeddings/oleObject90.bin"/><Relationship Id="rId6" Type="http://schemas.openxmlformats.org/officeDocument/2006/relationships/image" Target="../media/image89.emf"/><Relationship Id="rId7" Type="http://schemas.openxmlformats.org/officeDocument/2006/relationships/oleObject" Target="../embeddings/oleObject91.bin"/><Relationship Id="rId8" Type="http://schemas.openxmlformats.org/officeDocument/2006/relationships/image" Target="../media/image90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03.bin"/><Relationship Id="rId12" Type="http://schemas.openxmlformats.org/officeDocument/2006/relationships/image" Target="../media/image100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99.bin"/><Relationship Id="rId4" Type="http://schemas.openxmlformats.org/officeDocument/2006/relationships/image" Target="../media/image98.wmf"/><Relationship Id="rId5" Type="http://schemas.openxmlformats.org/officeDocument/2006/relationships/oleObject" Target="../embeddings/oleObject100.bin"/><Relationship Id="rId6" Type="http://schemas.openxmlformats.org/officeDocument/2006/relationships/image" Target="../media/image99.wmf"/><Relationship Id="rId7" Type="http://schemas.openxmlformats.org/officeDocument/2006/relationships/oleObject" Target="../embeddings/oleObject101.bin"/><Relationship Id="rId8" Type="http://schemas.openxmlformats.org/officeDocument/2006/relationships/image" Target="../media/image9.wmf"/><Relationship Id="rId9" Type="http://schemas.openxmlformats.org/officeDocument/2006/relationships/oleObject" Target="../embeddings/oleObject102.bin"/><Relationship Id="rId10" Type="http://schemas.openxmlformats.org/officeDocument/2006/relationships/image" Target="../media/image10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__1.bin"/><Relationship Id="rId4" Type="http://schemas.openxmlformats.org/officeDocument/2006/relationships/image" Target="../media/image101.emf"/><Relationship Id="rId5" Type="http://schemas.openxmlformats.org/officeDocument/2006/relationships/oleObject" Target="../embeddings/Microsoft___2.bin"/><Relationship Id="rId6" Type="http://schemas.openxmlformats.org/officeDocument/2006/relationships/image" Target="../media/image102.emf"/><Relationship Id="rId7" Type="http://schemas.openxmlformats.org/officeDocument/2006/relationships/oleObject" Target="../embeddings/Microsoft___3.bin"/><Relationship Id="rId8" Type="http://schemas.openxmlformats.org/officeDocument/2006/relationships/image" Target="../media/image103.emf"/><Relationship Id="rId9" Type="http://schemas.openxmlformats.org/officeDocument/2006/relationships/oleObject" Target="../embeddings/Microsoft___4.bin"/><Relationship Id="rId10" Type="http://schemas.openxmlformats.org/officeDocument/2006/relationships/image" Target="../media/image104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__5.bin"/><Relationship Id="rId4" Type="http://schemas.openxmlformats.org/officeDocument/2006/relationships/image" Target="../media/image105.emf"/><Relationship Id="rId5" Type="http://schemas.openxmlformats.org/officeDocument/2006/relationships/oleObject" Target="../embeddings/Microsoft___6.bin"/><Relationship Id="rId6" Type="http://schemas.openxmlformats.org/officeDocument/2006/relationships/image" Target="../media/image106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oleObject" Target="../embeddings/oleObject12.bin"/><Relationship Id="rId5" Type="http://schemas.openxmlformats.org/officeDocument/2006/relationships/image" Target="../media/image15.wmf"/><Relationship Id="rId6" Type="http://schemas.openxmlformats.org/officeDocument/2006/relationships/oleObject" Target="../embeddings/oleObject13.bin"/><Relationship Id="rId7" Type="http://schemas.openxmlformats.org/officeDocument/2006/relationships/image" Target="../media/image16.wmf"/><Relationship Id="rId8" Type="http://schemas.openxmlformats.org/officeDocument/2006/relationships/oleObject" Target="../embeddings/oleObject14.bin"/><Relationship Id="rId9" Type="http://schemas.openxmlformats.org/officeDocument/2006/relationships/image" Target="../media/image17.wmf"/><Relationship Id="rId10" Type="http://schemas.openxmlformats.org/officeDocument/2006/relationships/oleObject" Target="../embeddings/oleObject15.bin"/><Relationship Id="rId11" Type="http://schemas.openxmlformats.org/officeDocument/2006/relationships/image" Target="../media/image18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Microsoft___11.bin"/><Relationship Id="rId12" Type="http://schemas.openxmlformats.org/officeDocument/2006/relationships/image" Target="../media/image111.emf"/><Relationship Id="rId13" Type="http://schemas.openxmlformats.org/officeDocument/2006/relationships/oleObject" Target="../embeddings/Microsoft___12.bin"/><Relationship Id="rId14" Type="http://schemas.openxmlformats.org/officeDocument/2006/relationships/image" Target="../media/image112.emf"/><Relationship Id="rId15" Type="http://schemas.openxmlformats.org/officeDocument/2006/relationships/oleObject" Target="../embeddings/Microsoft___13.bin"/><Relationship Id="rId16" Type="http://schemas.openxmlformats.org/officeDocument/2006/relationships/image" Target="../media/image113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Microsoft___7.bin"/><Relationship Id="rId4" Type="http://schemas.openxmlformats.org/officeDocument/2006/relationships/image" Target="../media/image107.emf"/><Relationship Id="rId5" Type="http://schemas.openxmlformats.org/officeDocument/2006/relationships/oleObject" Target="../embeddings/Microsoft___8.bin"/><Relationship Id="rId6" Type="http://schemas.openxmlformats.org/officeDocument/2006/relationships/image" Target="../media/image108.emf"/><Relationship Id="rId7" Type="http://schemas.openxmlformats.org/officeDocument/2006/relationships/oleObject" Target="../embeddings/Microsoft___9.bin"/><Relationship Id="rId8" Type="http://schemas.openxmlformats.org/officeDocument/2006/relationships/image" Target="../media/image109.emf"/><Relationship Id="rId9" Type="http://schemas.openxmlformats.org/officeDocument/2006/relationships/oleObject" Target="../embeddings/Microsoft___10.bin"/><Relationship Id="rId10" Type="http://schemas.openxmlformats.org/officeDocument/2006/relationships/image" Target="../media/image110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__14.bin"/><Relationship Id="rId4" Type="http://schemas.openxmlformats.org/officeDocument/2006/relationships/image" Target="../media/image114.emf"/><Relationship Id="rId5" Type="http://schemas.openxmlformats.org/officeDocument/2006/relationships/oleObject" Target="../embeddings/Microsoft___15.bin"/><Relationship Id="rId6" Type="http://schemas.openxmlformats.org/officeDocument/2006/relationships/image" Target="../media/image115.emf"/><Relationship Id="rId7" Type="http://schemas.openxmlformats.org/officeDocument/2006/relationships/oleObject" Target="../embeddings/Microsoft___16.bin"/><Relationship Id="rId8" Type="http://schemas.openxmlformats.org/officeDocument/2006/relationships/image" Target="../media/image116.emf"/><Relationship Id="rId9" Type="http://schemas.openxmlformats.org/officeDocument/2006/relationships/oleObject" Target="../embeddings/Microsoft___17.bin"/><Relationship Id="rId10" Type="http://schemas.openxmlformats.org/officeDocument/2006/relationships/image" Target="../media/image117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wmf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wmf"/><Relationship Id="rId12" Type="http://schemas.openxmlformats.org/officeDocument/2006/relationships/oleObject" Target="../embeddings/oleObject20.bin"/><Relationship Id="rId13" Type="http://schemas.openxmlformats.org/officeDocument/2006/relationships/image" Target="../media/image27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28.emf"/><Relationship Id="rId4" Type="http://schemas.openxmlformats.org/officeDocument/2006/relationships/oleObject" Target="../embeddings/oleObject16.bin"/><Relationship Id="rId5" Type="http://schemas.openxmlformats.org/officeDocument/2006/relationships/image" Target="../media/image23.wmf"/><Relationship Id="rId6" Type="http://schemas.openxmlformats.org/officeDocument/2006/relationships/oleObject" Target="../embeddings/oleObject17.bin"/><Relationship Id="rId7" Type="http://schemas.openxmlformats.org/officeDocument/2006/relationships/image" Target="../media/image24.wmf"/><Relationship Id="rId8" Type="http://schemas.openxmlformats.org/officeDocument/2006/relationships/oleObject" Target="../embeddings/oleObject18.bin"/><Relationship Id="rId9" Type="http://schemas.openxmlformats.org/officeDocument/2006/relationships/image" Target="../media/image25.wmf"/><Relationship Id="rId10" Type="http://schemas.openxmlformats.org/officeDocument/2006/relationships/oleObject" Target="../embeddings/oleObject19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ja-JP" altLang="en-US" sz="2400" dirty="0" smtClean="0"/>
              <a:t>密度汎関数法と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ja-JP" altLang="en-US" sz="2400" dirty="0" smtClean="0"/>
              <a:t>時間依存密度汎関数法による第一原理計算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ja-JP" altLang="en-US" sz="2400" dirty="0" smtClean="0"/>
              <a:t>東京大学大学院</a:t>
            </a:r>
            <a:r>
              <a:rPr lang="en-US" altLang="en-US" sz="2400" dirty="0" smtClean="0"/>
              <a:t>工学系</a:t>
            </a:r>
            <a:r>
              <a:rPr lang="ja-JP" altLang="en-US" sz="2400" dirty="0" smtClean="0"/>
              <a:t>研究科</a:t>
            </a:r>
            <a:r>
              <a:rPr lang="en-US" altLang="en-US" sz="2400" dirty="0" smtClean="0"/>
              <a:t>物理工学専攻</a:t>
            </a:r>
            <a:endParaRPr lang="en-US" altLang="ja-JP" sz="2400" dirty="0" smtClean="0"/>
          </a:p>
          <a:p>
            <a:pPr>
              <a:lnSpc>
                <a:spcPct val="80000"/>
              </a:lnSpc>
              <a:defRPr/>
            </a:pPr>
            <a:r>
              <a:rPr lang="ja-JP" altLang="en-US" sz="2400" dirty="0" smtClean="0"/>
              <a:t>岩田潤一</a:t>
            </a:r>
          </a:p>
        </p:txBody>
      </p:sp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107950" y="6375400"/>
            <a:ext cx="234315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dirty="0">
                <a:solidFill>
                  <a:schemeClr val="bg1"/>
                </a:solidFill>
              </a:rPr>
              <a:t>May 30, 2014 @</a:t>
            </a:r>
            <a:r>
              <a:rPr lang="ja-JP" altLang="en-US" dirty="0">
                <a:solidFill>
                  <a:schemeClr val="bg1"/>
                </a:solidFill>
              </a:rPr>
              <a:t>名大</a:t>
            </a: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179512" y="6381328"/>
            <a:ext cx="408817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1400" dirty="0" smtClean="0"/>
              <a:t>2017.8.23-25 </a:t>
            </a:r>
            <a:r>
              <a:rPr lang="ja-JP" altLang="en-US" sz="1400" dirty="0" smtClean="0"/>
              <a:t>計算科学アライアンス</a:t>
            </a:r>
            <a:r>
              <a:rPr lang="en-US" altLang="ja-JP" sz="1400" dirty="0" smtClean="0"/>
              <a:t> </a:t>
            </a:r>
            <a:r>
              <a:rPr lang="ja-JP" altLang="en-US" sz="1400" dirty="0" smtClean="0"/>
              <a:t>サマースクール</a:t>
            </a:r>
            <a:r>
              <a:rPr lang="ja-JP" altLang="ja-JP" sz="1400" dirty="0"/>
              <a:t>　</a:t>
            </a:r>
            <a:endParaRPr lang="ja-JP" altLang="en-US" sz="1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RSDFT</a:t>
            </a:r>
            <a:r>
              <a:rPr kumimoji="1" lang="ja-JP" altLang="en-US" dirty="0" smtClean="0"/>
              <a:t>実習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孤立系の境界条件（原子、分子、クラスター）</a:t>
            </a:r>
            <a:endParaRPr lang="en-US" altLang="ja-JP" dirty="0" smtClean="0"/>
          </a:p>
          <a:p>
            <a:r>
              <a:rPr kumimoji="1" lang="ja-JP" altLang="en-US" dirty="0" smtClean="0"/>
              <a:t>基底状態エネルギーの自己無撞着計算</a:t>
            </a:r>
            <a:endParaRPr kumimoji="1" lang="en-US" altLang="ja-JP" dirty="0" smtClean="0"/>
          </a:p>
          <a:p>
            <a:r>
              <a:rPr lang="ja-JP" altLang="en-US" dirty="0" smtClean="0"/>
              <a:t>振動電場による時間発展計算</a:t>
            </a:r>
            <a:endParaRPr lang="en-US" altLang="ja-JP" dirty="0" smtClean="0"/>
          </a:p>
          <a:p>
            <a:endParaRPr kumimoji="1" lang="en-US" altLang="ja-JP" dirty="0"/>
          </a:p>
          <a:p>
            <a:pPr lvl="1"/>
            <a:r>
              <a:rPr lang="ja-JP" altLang="en-US" dirty="0" smtClean="0"/>
              <a:t>原子座標の読み込み（</a:t>
            </a:r>
            <a:r>
              <a:rPr lang="en-US" altLang="ja-JP" dirty="0" smtClean="0"/>
              <a:t>xyz</a:t>
            </a:r>
            <a:r>
              <a:rPr lang="ja-JP" altLang="en-US" dirty="0" smtClean="0"/>
              <a:t>形式）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Fortran</a:t>
            </a:r>
            <a:r>
              <a:rPr kumimoji="1" lang="ja-JP" altLang="en-US" dirty="0" smtClean="0"/>
              <a:t>に慣れる</a:t>
            </a:r>
            <a:endParaRPr kumimoji="1" lang="en-US" altLang="ja-JP" dirty="0" smtClean="0"/>
          </a:p>
          <a:p>
            <a:pPr lvl="1"/>
            <a:r>
              <a:rPr kumimoji="1" lang="en-US" altLang="ja-JP" dirty="0" smtClean="0"/>
              <a:t>MODULE</a:t>
            </a:r>
            <a:r>
              <a:rPr kumimoji="1" lang="ja-JP" altLang="en-US" dirty="0" smtClean="0"/>
              <a:t>や内部副プログラム、データのスコープ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構造体の使い方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24843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通常のサブルーチン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67544" y="2132856"/>
            <a:ext cx="2524148" cy="30469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Courier"/>
                <a:cs typeface="Courier"/>
              </a:rPr>
              <a:t>SUBROUTINE</a:t>
            </a:r>
            <a:r>
              <a:rPr kumimoji="1" lang="ja-JP" altLang="en-US" dirty="0" smtClean="0">
                <a:latin typeface="Courier"/>
                <a:cs typeface="Courier"/>
              </a:rPr>
              <a:t> </a:t>
            </a:r>
            <a:r>
              <a:rPr kumimoji="1" lang="en-US" altLang="ja-JP" dirty="0" smtClean="0">
                <a:latin typeface="Courier"/>
                <a:cs typeface="Courier"/>
              </a:rPr>
              <a:t>sub1</a:t>
            </a:r>
          </a:p>
          <a:p>
            <a:r>
              <a:rPr lang="en-US" altLang="en-US" dirty="0">
                <a:latin typeface="Courier"/>
                <a:cs typeface="Courier"/>
              </a:rPr>
              <a:t> </a:t>
            </a:r>
            <a:r>
              <a:rPr lang="ja-JP" altLang="en-US" dirty="0" smtClean="0">
                <a:latin typeface="Courier"/>
                <a:cs typeface="Courier"/>
              </a:rPr>
              <a:t>・</a:t>
            </a:r>
            <a:endParaRPr lang="en-US" altLang="ja-JP" dirty="0" smtClean="0">
              <a:latin typeface="Courier"/>
              <a:cs typeface="Courier"/>
            </a:endParaRPr>
          </a:p>
          <a:p>
            <a:r>
              <a:rPr lang="en-US" altLang="ja-JP" dirty="0" smtClean="0">
                <a:latin typeface="Courier"/>
                <a:cs typeface="Courier"/>
              </a:rPr>
              <a:t> </a:t>
            </a:r>
            <a:r>
              <a:rPr lang="ja-JP" altLang="en-US" dirty="0" smtClean="0">
                <a:latin typeface="Courier"/>
                <a:cs typeface="Courier"/>
              </a:rPr>
              <a:t>・</a:t>
            </a:r>
            <a:endParaRPr lang="en-US" altLang="ja-JP" dirty="0" smtClean="0">
              <a:latin typeface="Courier"/>
              <a:cs typeface="Courier"/>
            </a:endParaRPr>
          </a:p>
          <a:p>
            <a:r>
              <a:rPr lang="en-US" altLang="ja-JP" dirty="0" smtClean="0">
                <a:latin typeface="Courier"/>
                <a:cs typeface="Courier"/>
              </a:rPr>
              <a:t> </a:t>
            </a:r>
            <a:r>
              <a:rPr lang="ja-JP" altLang="en-US" dirty="0" smtClean="0">
                <a:latin typeface="Courier"/>
                <a:cs typeface="Courier"/>
              </a:rPr>
              <a:t>・</a:t>
            </a:r>
            <a:endParaRPr lang="en-US" altLang="ja-JP" dirty="0">
              <a:latin typeface="Courier"/>
              <a:cs typeface="Courier"/>
            </a:endParaRPr>
          </a:p>
          <a:p>
            <a:r>
              <a:rPr kumimoji="1" lang="en-US" altLang="ja-JP" dirty="0" smtClean="0">
                <a:latin typeface="Courier"/>
                <a:cs typeface="Courier"/>
              </a:rPr>
              <a:t>END</a:t>
            </a:r>
            <a:r>
              <a:rPr kumimoji="1" lang="ja-JP" altLang="en-US" dirty="0" smtClean="0">
                <a:latin typeface="Courier"/>
                <a:cs typeface="Courier"/>
              </a:rPr>
              <a:t> </a:t>
            </a:r>
            <a:r>
              <a:rPr kumimoji="1" lang="en-US" altLang="ja-JP" dirty="0" smtClean="0">
                <a:latin typeface="Courier"/>
                <a:cs typeface="Courier"/>
              </a:rPr>
              <a:t>SUBROUTINE</a:t>
            </a:r>
            <a:r>
              <a:rPr kumimoji="1" lang="ja-JP" altLang="en-US" dirty="0" smtClean="0">
                <a:latin typeface="Courier"/>
                <a:cs typeface="Courier"/>
              </a:rPr>
              <a:t> </a:t>
            </a:r>
            <a:r>
              <a:rPr kumimoji="1" lang="en-US" altLang="ja-JP" dirty="0" smtClean="0">
                <a:latin typeface="Courier"/>
                <a:cs typeface="Courier"/>
              </a:rPr>
              <a:t>sub1</a:t>
            </a:r>
          </a:p>
          <a:p>
            <a:endParaRPr kumimoji="1" lang="en-US" altLang="ja-JP" dirty="0" smtClean="0">
              <a:latin typeface="Courier"/>
              <a:cs typeface="Courier"/>
            </a:endParaRPr>
          </a:p>
          <a:p>
            <a:endParaRPr kumimoji="1" lang="en-US" altLang="ja-JP" dirty="0" smtClean="0">
              <a:latin typeface="Courier"/>
              <a:cs typeface="Courier"/>
            </a:endParaRPr>
          </a:p>
          <a:p>
            <a:r>
              <a:rPr lang="en-US" altLang="ja-JP" dirty="0" smtClean="0">
                <a:latin typeface="Courier"/>
                <a:cs typeface="Courier"/>
              </a:rPr>
              <a:t>SUBROUTINE sub2</a:t>
            </a:r>
          </a:p>
          <a:p>
            <a:r>
              <a:rPr lang="en-US" altLang="ja-JP" dirty="0" smtClean="0">
                <a:latin typeface="Courier"/>
                <a:cs typeface="Courier"/>
              </a:rPr>
              <a:t> </a:t>
            </a:r>
            <a:r>
              <a:rPr lang="ja-JP" altLang="en-US" dirty="0" smtClean="0">
                <a:latin typeface="Courier"/>
                <a:cs typeface="Courier"/>
              </a:rPr>
              <a:t>・</a:t>
            </a:r>
            <a:endParaRPr lang="en-US" altLang="ja-JP" dirty="0">
              <a:latin typeface="Courier"/>
              <a:cs typeface="Courier"/>
            </a:endParaRPr>
          </a:p>
          <a:p>
            <a:r>
              <a:rPr lang="en-US" altLang="ja-JP" dirty="0">
                <a:latin typeface="Courier"/>
                <a:cs typeface="Courier"/>
              </a:rPr>
              <a:t> </a:t>
            </a:r>
            <a:r>
              <a:rPr lang="ja-JP" altLang="en-US" dirty="0">
                <a:latin typeface="Courier"/>
                <a:cs typeface="Courier"/>
              </a:rPr>
              <a:t>・</a:t>
            </a:r>
            <a:endParaRPr lang="en-US" altLang="ja-JP" dirty="0">
              <a:latin typeface="Courier"/>
              <a:cs typeface="Courier"/>
            </a:endParaRPr>
          </a:p>
          <a:p>
            <a:r>
              <a:rPr lang="en-US" altLang="ja-JP" dirty="0">
                <a:latin typeface="Courier"/>
                <a:cs typeface="Courier"/>
              </a:rPr>
              <a:t> </a:t>
            </a:r>
            <a:r>
              <a:rPr lang="ja-JP" altLang="en-US" dirty="0">
                <a:latin typeface="Courier"/>
                <a:cs typeface="Courier"/>
              </a:rPr>
              <a:t>・</a:t>
            </a:r>
            <a:endParaRPr lang="en-US" altLang="ja-JP" dirty="0">
              <a:latin typeface="Courier"/>
              <a:cs typeface="Courier"/>
            </a:endParaRPr>
          </a:p>
          <a:p>
            <a:r>
              <a:rPr lang="en-US" altLang="ja-JP" dirty="0" smtClean="0">
                <a:latin typeface="Courier"/>
                <a:cs typeface="Courier"/>
              </a:rPr>
              <a:t>END</a:t>
            </a:r>
            <a:r>
              <a:rPr lang="ja-JP" altLang="en-US" dirty="0" smtClean="0">
                <a:latin typeface="Courier"/>
                <a:cs typeface="Courier"/>
              </a:rPr>
              <a:t> </a:t>
            </a:r>
            <a:r>
              <a:rPr lang="en-US" altLang="ja-JP" dirty="0">
                <a:latin typeface="Courier"/>
                <a:cs typeface="Courier"/>
              </a:rPr>
              <a:t>SUBROUTINE</a:t>
            </a:r>
            <a:r>
              <a:rPr lang="ja-JP" altLang="en-US" dirty="0">
                <a:latin typeface="Courier"/>
                <a:cs typeface="Courier"/>
              </a:rPr>
              <a:t> </a:t>
            </a:r>
            <a:r>
              <a:rPr lang="en-US" altLang="ja-JP" dirty="0" smtClean="0">
                <a:latin typeface="Courier"/>
                <a:cs typeface="Courier"/>
              </a:rPr>
              <a:t>sub2</a:t>
            </a:r>
            <a:endParaRPr lang="en-US" altLang="ja-JP" dirty="0">
              <a:latin typeface="Courier"/>
              <a:cs typeface="Courier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67544" y="1772816"/>
            <a:ext cx="793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sub.f90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857403" y="2132856"/>
            <a:ext cx="2154757" cy="20621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Courier"/>
                <a:cs typeface="Courier"/>
              </a:rPr>
              <a:t>PROGRAM</a:t>
            </a:r>
            <a:r>
              <a:rPr kumimoji="1" lang="ja-JP" altLang="en-US" dirty="0" smtClean="0">
                <a:latin typeface="Courier"/>
                <a:cs typeface="Courier"/>
              </a:rPr>
              <a:t> </a:t>
            </a:r>
            <a:r>
              <a:rPr lang="en-US" altLang="ja-JP" dirty="0" smtClean="0">
                <a:latin typeface="Courier"/>
                <a:cs typeface="Courier"/>
              </a:rPr>
              <a:t>main</a:t>
            </a:r>
            <a:endParaRPr kumimoji="1" lang="en-US" altLang="ja-JP" dirty="0" smtClean="0">
              <a:latin typeface="Courier"/>
              <a:cs typeface="Courier"/>
            </a:endParaRPr>
          </a:p>
          <a:p>
            <a:r>
              <a:rPr lang="en-US" altLang="en-US" dirty="0">
                <a:latin typeface="Courier"/>
                <a:cs typeface="Courier"/>
              </a:rPr>
              <a:t> </a:t>
            </a:r>
            <a:r>
              <a:rPr lang="ja-JP" altLang="en-US" dirty="0" smtClean="0">
                <a:latin typeface="Courier"/>
                <a:cs typeface="Courier"/>
              </a:rPr>
              <a:t>・</a:t>
            </a:r>
            <a:endParaRPr lang="en-US" altLang="ja-JP" dirty="0" smtClean="0">
              <a:latin typeface="Courier"/>
              <a:cs typeface="Courier"/>
            </a:endParaRPr>
          </a:p>
          <a:p>
            <a:r>
              <a:rPr lang="ja-JP" altLang="ja-JP" dirty="0">
                <a:latin typeface="Courier"/>
                <a:cs typeface="Courier"/>
              </a:rPr>
              <a:t>　</a:t>
            </a:r>
            <a:r>
              <a:rPr lang="ja-JP" altLang="en-US" dirty="0" smtClean="0">
                <a:latin typeface="Courier"/>
                <a:cs typeface="Courier"/>
              </a:rPr>
              <a:t>・</a:t>
            </a:r>
            <a:endParaRPr lang="en-US" altLang="ja-JP" dirty="0" smtClean="0">
              <a:latin typeface="Courier"/>
              <a:cs typeface="Courier"/>
            </a:endParaRPr>
          </a:p>
          <a:p>
            <a:r>
              <a:rPr lang="en-US" altLang="ja-JP" dirty="0" smtClean="0">
                <a:latin typeface="Courier"/>
                <a:cs typeface="Courier"/>
              </a:rPr>
              <a:t> call sub1 </a:t>
            </a:r>
          </a:p>
          <a:p>
            <a:r>
              <a:rPr lang="en-US" altLang="ja-JP" dirty="0" smtClean="0">
                <a:latin typeface="Courier"/>
                <a:cs typeface="Courier"/>
              </a:rPr>
              <a:t> call a</a:t>
            </a:r>
            <a:endParaRPr lang="en-US" altLang="ja-JP" dirty="0">
              <a:latin typeface="Courier"/>
              <a:cs typeface="Courier"/>
            </a:endParaRPr>
          </a:p>
          <a:p>
            <a:r>
              <a:rPr lang="en-US" altLang="ja-JP" dirty="0" smtClean="0">
                <a:latin typeface="Courier"/>
                <a:cs typeface="Courier"/>
              </a:rPr>
              <a:t> </a:t>
            </a:r>
            <a:r>
              <a:rPr lang="ja-JP" altLang="en-US" dirty="0" smtClean="0">
                <a:latin typeface="Courier"/>
                <a:cs typeface="Courier"/>
              </a:rPr>
              <a:t>・</a:t>
            </a:r>
            <a:endParaRPr lang="en-US" altLang="ja-JP" dirty="0" smtClean="0">
              <a:latin typeface="Courier"/>
              <a:cs typeface="Courier"/>
            </a:endParaRPr>
          </a:p>
          <a:p>
            <a:r>
              <a:rPr lang="en-US" altLang="ja-JP" dirty="0" smtClean="0">
                <a:latin typeface="Courier"/>
                <a:cs typeface="Courier"/>
              </a:rPr>
              <a:t> </a:t>
            </a:r>
            <a:r>
              <a:rPr lang="ja-JP" altLang="en-US" dirty="0" smtClean="0">
                <a:latin typeface="Courier"/>
                <a:cs typeface="Courier"/>
              </a:rPr>
              <a:t>・</a:t>
            </a:r>
            <a:endParaRPr kumimoji="1" lang="en-US" altLang="ja-JP" dirty="0" smtClean="0">
              <a:latin typeface="Courier"/>
              <a:cs typeface="Courier"/>
            </a:endParaRPr>
          </a:p>
          <a:p>
            <a:r>
              <a:rPr kumimoji="1" lang="en-US" altLang="ja-JP" dirty="0" smtClean="0">
                <a:latin typeface="Courier"/>
                <a:cs typeface="Courier"/>
              </a:rPr>
              <a:t>END</a:t>
            </a:r>
            <a:r>
              <a:rPr kumimoji="1" lang="ja-JP" altLang="en-US" dirty="0" smtClean="0">
                <a:latin typeface="Courier"/>
                <a:cs typeface="Courier"/>
              </a:rPr>
              <a:t> </a:t>
            </a:r>
            <a:r>
              <a:rPr lang="en-US" altLang="ja-JP" dirty="0" smtClean="0">
                <a:latin typeface="Courier"/>
                <a:cs typeface="Courier"/>
              </a:rPr>
              <a:t>PROGRAM</a:t>
            </a:r>
            <a:r>
              <a:rPr kumimoji="1" lang="ja-JP" altLang="en-US" dirty="0" smtClean="0">
                <a:latin typeface="Courier"/>
                <a:cs typeface="Courier"/>
              </a:rPr>
              <a:t> </a:t>
            </a:r>
            <a:r>
              <a:rPr lang="en-US" altLang="ja-JP" dirty="0" smtClean="0">
                <a:latin typeface="Courier"/>
                <a:cs typeface="Courier"/>
              </a:rPr>
              <a:t>main</a:t>
            </a:r>
            <a:endParaRPr kumimoji="1" lang="en-US" altLang="ja-JP" dirty="0" smtClean="0">
              <a:latin typeface="Courier"/>
              <a:cs typeface="Courier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857403" y="1772816"/>
            <a:ext cx="889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main.f90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28184" y="2132856"/>
            <a:ext cx="2159566" cy="20621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Courier"/>
                <a:cs typeface="Courier"/>
              </a:rPr>
              <a:t>SUBROUTINE</a:t>
            </a:r>
            <a:r>
              <a:rPr kumimoji="1" lang="ja-JP" altLang="en-US" dirty="0" smtClean="0">
                <a:latin typeface="Courier"/>
                <a:cs typeface="Courier"/>
              </a:rPr>
              <a:t> </a:t>
            </a:r>
            <a:r>
              <a:rPr lang="en-US" altLang="ja-JP" dirty="0">
                <a:latin typeface="Courier"/>
                <a:cs typeface="Courier"/>
              </a:rPr>
              <a:t>a</a:t>
            </a:r>
            <a:endParaRPr kumimoji="1" lang="en-US" altLang="ja-JP" dirty="0" smtClean="0">
              <a:latin typeface="Courier"/>
              <a:cs typeface="Courier"/>
            </a:endParaRPr>
          </a:p>
          <a:p>
            <a:r>
              <a:rPr lang="en-US" altLang="en-US" dirty="0">
                <a:latin typeface="Courier"/>
                <a:cs typeface="Courier"/>
              </a:rPr>
              <a:t> </a:t>
            </a:r>
            <a:r>
              <a:rPr lang="ja-JP" altLang="en-US" dirty="0" smtClean="0">
                <a:latin typeface="Courier"/>
                <a:cs typeface="Courier"/>
              </a:rPr>
              <a:t>・</a:t>
            </a:r>
            <a:endParaRPr lang="en-US" altLang="ja-JP" dirty="0" smtClean="0">
              <a:latin typeface="Courier"/>
              <a:cs typeface="Courier"/>
            </a:endParaRPr>
          </a:p>
          <a:p>
            <a:r>
              <a:rPr lang="ja-JP" altLang="ja-JP" dirty="0">
                <a:latin typeface="Courier"/>
                <a:cs typeface="Courier"/>
              </a:rPr>
              <a:t>　</a:t>
            </a:r>
            <a:r>
              <a:rPr lang="ja-JP" altLang="en-US" dirty="0" smtClean="0">
                <a:latin typeface="Courier"/>
                <a:cs typeface="Courier"/>
              </a:rPr>
              <a:t>・</a:t>
            </a:r>
            <a:endParaRPr lang="en-US" altLang="ja-JP" dirty="0" smtClean="0">
              <a:latin typeface="Courier"/>
              <a:cs typeface="Courier"/>
            </a:endParaRPr>
          </a:p>
          <a:p>
            <a:r>
              <a:rPr lang="en-US" altLang="ja-JP" dirty="0" smtClean="0">
                <a:latin typeface="Courier"/>
                <a:cs typeface="Courier"/>
              </a:rPr>
              <a:t> call sub1 </a:t>
            </a:r>
          </a:p>
          <a:p>
            <a:r>
              <a:rPr lang="en-US" altLang="ja-JP" dirty="0" smtClean="0">
                <a:latin typeface="Courier"/>
                <a:cs typeface="Courier"/>
              </a:rPr>
              <a:t> call sub2</a:t>
            </a:r>
            <a:endParaRPr lang="en-US" altLang="ja-JP" dirty="0">
              <a:latin typeface="Courier"/>
              <a:cs typeface="Courier"/>
            </a:endParaRPr>
          </a:p>
          <a:p>
            <a:r>
              <a:rPr lang="en-US" altLang="ja-JP" dirty="0" smtClean="0">
                <a:latin typeface="Courier"/>
                <a:cs typeface="Courier"/>
              </a:rPr>
              <a:t> </a:t>
            </a:r>
            <a:r>
              <a:rPr lang="ja-JP" altLang="en-US" dirty="0" smtClean="0">
                <a:latin typeface="Courier"/>
                <a:cs typeface="Courier"/>
              </a:rPr>
              <a:t>・</a:t>
            </a:r>
            <a:endParaRPr lang="en-US" altLang="ja-JP" dirty="0" smtClean="0">
              <a:latin typeface="Courier"/>
              <a:cs typeface="Courier"/>
            </a:endParaRPr>
          </a:p>
          <a:p>
            <a:r>
              <a:rPr lang="en-US" altLang="ja-JP" dirty="0" smtClean="0">
                <a:latin typeface="Courier"/>
                <a:cs typeface="Courier"/>
              </a:rPr>
              <a:t> </a:t>
            </a:r>
            <a:r>
              <a:rPr lang="ja-JP" altLang="en-US" dirty="0" smtClean="0">
                <a:latin typeface="Courier"/>
                <a:cs typeface="Courier"/>
              </a:rPr>
              <a:t>・</a:t>
            </a:r>
            <a:endParaRPr kumimoji="1" lang="en-US" altLang="ja-JP" dirty="0" smtClean="0">
              <a:latin typeface="Courier"/>
              <a:cs typeface="Courier"/>
            </a:endParaRPr>
          </a:p>
          <a:p>
            <a:r>
              <a:rPr kumimoji="1" lang="en-US" altLang="ja-JP" dirty="0" smtClean="0">
                <a:latin typeface="Courier"/>
                <a:cs typeface="Courier"/>
              </a:rPr>
              <a:t>END</a:t>
            </a:r>
            <a:r>
              <a:rPr kumimoji="1" lang="ja-JP" altLang="en-US" dirty="0" smtClean="0">
                <a:latin typeface="Courier"/>
                <a:cs typeface="Courier"/>
              </a:rPr>
              <a:t> </a:t>
            </a:r>
            <a:r>
              <a:rPr lang="en-US" altLang="ja-JP" dirty="0" smtClean="0">
                <a:latin typeface="Courier"/>
                <a:cs typeface="Courier"/>
              </a:rPr>
              <a:t>SUBROUTINE a</a:t>
            </a:r>
            <a:endParaRPr kumimoji="1" lang="en-US" altLang="ja-JP" dirty="0" smtClean="0">
              <a:latin typeface="Courier"/>
              <a:cs typeface="Courier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28184" y="177281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a.f90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644008" y="4869160"/>
            <a:ext cx="31478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sub.f90 </a:t>
            </a:r>
            <a:r>
              <a:rPr kumimoji="1" lang="ja-JP" altLang="en-US" dirty="0" smtClean="0"/>
              <a:t>内の</a:t>
            </a:r>
            <a:r>
              <a:rPr kumimoji="1" lang="en-US" altLang="ja-JP" dirty="0" smtClean="0"/>
              <a:t> sub1, sub2 </a:t>
            </a:r>
            <a:r>
              <a:rPr kumimoji="1" lang="ja-JP" altLang="en-US" dirty="0" smtClean="0"/>
              <a:t>は</a:t>
            </a:r>
            <a:endParaRPr kumimoji="1" lang="en-US" altLang="ja-JP" dirty="0" smtClean="0"/>
          </a:p>
          <a:p>
            <a:r>
              <a:rPr lang="ja-JP" altLang="en-US" dirty="0" smtClean="0"/>
              <a:t>他の全てのルーチンから参照可能</a:t>
            </a:r>
            <a:endParaRPr lang="en-US" altLang="ja-JP" dirty="0" smtClean="0"/>
          </a:p>
          <a:p>
            <a:r>
              <a:rPr kumimoji="1" lang="en-US" altLang="ja-JP" dirty="0" smtClean="0"/>
              <a:t>( a.f90 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 a </a:t>
            </a:r>
            <a:r>
              <a:rPr kumimoji="1" lang="ja-JP" altLang="en-US" dirty="0" smtClean="0"/>
              <a:t>も同様</a:t>
            </a:r>
            <a:r>
              <a:rPr kumimoji="1" lang="en-US" altLang="ja-JP" dirty="0" smtClean="0"/>
              <a:t> 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4620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内部副プログラム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55576" y="1628800"/>
            <a:ext cx="2647279" cy="42780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latin typeface="Courier"/>
                <a:cs typeface="Courier"/>
              </a:rPr>
              <a:t>SUBROUTINE</a:t>
            </a:r>
            <a:r>
              <a:rPr kumimoji="1" lang="ja-JP" altLang="en-US" b="1" dirty="0" smtClean="0">
                <a:latin typeface="Courier"/>
                <a:cs typeface="Courier"/>
              </a:rPr>
              <a:t> </a:t>
            </a:r>
            <a:r>
              <a:rPr kumimoji="1" lang="en-US" altLang="ja-JP" b="1" dirty="0" smtClean="0">
                <a:latin typeface="Courier"/>
                <a:cs typeface="Courier"/>
              </a:rPr>
              <a:t>sub1</a:t>
            </a:r>
          </a:p>
          <a:p>
            <a:r>
              <a:rPr lang="en-US" altLang="en-US" dirty="0">
                <a:latin typeface="Courier"/>
                <a:cs typeface="Courier"/>
              </a:rPr>
              <a:t> </a:t>
            </a:r>
            <a:r>
              <a:rPr lang="ja-JP" altLang="en-US" dirty="0" smtClean="0">
                <a:latin typeface="Courier"/>
                <a:cs typeface="Courier"/>
              </a:rPr>
              <a:t>・</a:t>
            </a:r>
            <a:endParaRPr lang="en-US" altLang="ja-JP" dirty="0" smtClean="0">
              <a:latin typeface="Courier"/>
              <a:cs typeface="Courier"/>
            </a:endParaRPr>
          </a:p>
          <a:p>
            <a:r>
              <a:rPr lang="ja-JP" altLang="ja-JP" dirty="0">
                <a:latin typeface="Courier"/>
                <a:cs typeface="Courier"/>
              </a:rPr>
              <a:t>　</a:t>
            </a:r>
            <a:r>
              <a:rPr lang="ja-JP" altLang="en-US" dirty="0" smtClean="0">
                <a:latin typeface="Courier"/>
                <a:cs typeface="Courier"/>
              </a:rPr>
              <a:t>・</a:t>
            </a:r>
            <a:endParaRPr lang="en-US" altLang="ja-JP" dirty="0" smtClean="0">
              <a:latin typeface="Courier"/>
              <a:cs typeface="Courier"/>
            </a:endParaRPr>
          </a:p>
          <a:p>
            <a:r>
              <a:rPr lang="ja-JP" altLang="ja-JP" dirty="0">
                <a:latin typeface="Courier"/>
                <a:cs typeface="Courier"/>
              </a:rPr>
              <a:t>　</a:t>
            </a:r>
            <a:r>
              <a:rPr lang="ja-JP" altLang="en-US" dirty="0" smtClean="0">
                <a:latin typeface="Courier"/>
                <a:cs typeface="Courier"/>
              </a:rPr>
              <a:t>・</a:t>
            </a:r>
            <a:endParaRPr lang="en-US" altLang="ja-JP" dirty="0" smtClean="0">
              <a:latin typeface="Courier"/>
              <a:cs typeface="Courier"/>
            </a:endParaRPr>
          </a:p>
          <a:p>
            <a:r>
              <a:rPr lang="en-US" altLang="en-US" b="1" dirty="0" smtClean="0">
                <a:latin typeface="Courier"/>
                <a:cs typeface="Courier"/>
              </a:rPr>
              <a:t>CONTAINS</a:t>
            </a:r>
            <a:endParaRPr lang="en-US" altLang="ja-JP" b="1" dirty="0" smtClean="0">
              <a:latin typeface="Courier"/>
              <a:cs typeface="Courier"/>
            </a:endParaRPr>
          </a:p>
          <a:p>
            <a:endParaRPr lang="en-US" altLang="ja-JP" dirty="0" smtClean="0">
              <a:latin typeface="Courier"/>
              <a:cs typeface="Courier"/>
            </a:endParaRPr>
          </a:p>
          <a:p>
            <a:r>
              <a:rPr lang="en-US" altLang="ja-JP" dirty="0" smtClean="0">
                <a:latin typeface="Courier"/>
                <a:cs typeface="Courier"/>
              </a:rPr>
              <a:t> SUBROUTINE sub2</a:t>
            </a:r>
            <a:endParaRPr lang="en-US" altLang="ja-JP" dirty="0">
              <a:latin typeface="Courier"/>
              <a:cs typeface="Courier"/>
            </a:endParaRPr>
          </a:p>
          <a:p>
            <a:r>
              <a:rPr lang="en-US" altLang="ja-JP" dirty="0" smtClean="0">
                <a:latin typeface="Courier"/>
                <a:cs typeface="Courier"/>
              </a:rPr>
              <a:t>  </a:t>
            </a:r>
            <a:r>
              <a:rPr lang="ja-JP" altLang="en-US" dirty="0" smtClean="0">
                <a:latin typeface="Courier"/>
                <a:cs typeface="Courier"/>
              </a:rPr>
              <a:t>・</a:t>
            </a:r>
            <a:endParaRPr lang="en-US" altLang="ja-JP" dirty="0" smtClean="0">
              <a:latin typeface="Courier"/>
              <a:cs typeface="Courier"/>
            </a:endParaRPr>
          </a:p>
          <a:p>
            <a:r>
              <a:rPr lang="en-US" altLang="ja-JP" dirty="0" smtClean="0">
                <a:latin typeface="Courier"/>
                <a:cs typeface="Courier"/>
              </a:rPr>
              <a:t>  </a:t>
            </a:r>
            <a:r>
              <a:rPr lang="ja-JP" altLang="en-US" dirty="0" smtClean="0">
                <a:latin typeface="Courier"/>
                <a:cs typeface="Courier"/>
              </a:rPr>
              <a:t>・</a:t>
            </a:r>
            <a:endParaRPr lang="en-US" altLang="ja-JP" dirty="0">
              <a:latin typeface="Courier"/>
              <a:cs typeface="Courier"/>
            </a:endParaRPr>
          </a:p>
          <a:p>
            <a:r>
              <a:rPr kumimoji="1" lang="en-US" altLang="ja-JP" dirty="0" smtClean="0">
                <a:latin typeface="Courier"/>
                <a:cs typeface="Courier"/>
              </a:rPr>
              <a:t> END SUBROUTINE sub2</a:t>
            </a:r>
          </a:p>
          <a:p>
            <a:endParaRPr kumimoji="1" lang="en-US" altLang="ja-JP" dirty="0" smtClean="0">
              <a:latin typeface="Courier"/>
              <a:cs typeface="Courier"/>
            </a:endParaRPr>
          </a:p>
          <a:p>
            <a:r>
              <a:rPr lang="en-US" altLang="ja-JP" dirty="0" smtClean="0">
                <a:latin typeface="Courier"/>
                <a:cs typeface="Courier"/>
              </a:rPr>
              <a:t> SUBROUTINE sub3</a:t>
            </a:r>
            <a:endParaRPr lang="en-US" altLang="ja-JP" dirty="0">
              <a:latin typeface="Courier"/>
              <a:cs typeface="Courier"/>
            </a:endParaRPr>
          </a:p>
          <a:p>
            <a:r>
              <a:rPr lang="en-US" altLang="ja-JP" dirty="0">
                <a:latin typeface="Courier"/>
                <a:cs typeface="Courier"/>
              </a:rPr>
              <a:t>  </a:t>
            </a:r>
            <a:r>
              <a:rPr lang="ja-JP" altLang="en-US" dirty="0">
                <a:latin typeface="Courier"/>
                <a:cs typeface="Courier"/>
              </a:rPr>
              <a:t>・</a:t>
            </a:r>
            <a:endParaRPr lang="en-US" altLang="ja-JP" dirty="0">
              <a:latin typeface="Courier"/>
              <a:cs typeface="Courier"/>
            </a:endParaRPr>
          </a:p>
          <a:p>
            <a:r>
              <a:rPr lang="en-US" altLang="ja-JP" dirty="0">
                <a:latin typeface="Courier"/>
                <a:cs typeface="Courier"/>
              </a:rPr>
              <a:t>  </a:t>
            </a:r>
            <a:r>
              <a:rPr lang="ja-JP" altLang="en-US" dirty="0">
                <a:latin typeface="Courier"/>
                <a:cs typeface="Courier"/>
              </a:rPr>
              <a:t>・</a:t>
            </a:r>
            <a:endParaRPr lang="en-US" altLang="ja-JP" dirty="0">
              <a:latin typeface="Courier"/>
              <a:cs typeface="Courier"/>
            </a:endParaRPr>
          </a:p>
          <a:p>
            <a:r>
              <a:rPr lang="en-US" altLang="ja-JP" dirty="0">
                <a:latin typeface="Courier"/>
                <a:cs typeface="Courier"/>
              </a:rPr>
              <a:t> END SUBROUTINE </a:t>
            </a:r>
            <a:r>
              <a:rPr lang="en-US" altLang="ja-JP" dirty="0" smtClean="0">
                <a:latin typeface="Courier"/>
                <a:cs typeface="Courier"/>
              </a:rPr>
              <a:t>sub3</a:t>
            </a:r>
            <a:endParaRPr lang="en-US" altLang="ja-JP" dirty="0">
              <a:latin typeface="Courier"/>
              <a:cs typeface="Courier"/>
            </a:endParaRPr>
          </a:p>
          <a:p>
            <a:endParaRPr kumimoji="1" lang="en-US" altLang="ja-JP" dirty="0" smtClean="0">
              <a:latin typeface="Courier"/>
              <a:cs typeface="Courier"/>
            </a:endParaRPr>
          </a:p>
          <a:p>
            <a:r>
              <a:rPr kumimoji="1" lang="en-US" altLang="ja-JP" b="1" dirty="0" smtClean="0">
                <a:latin typeface="Courier"/>
                <a:cs typeface="Courier"/>
              </a:rPr>
              <a:t>END</a:t>
            </a:r>
            <a:r>
              <a:rPr kumimoji="1" lang="ja-JP" altLang="en-US" b="1" dirty="0" smtClean="0">
                <a:latin typeface="Courier"/>
                <a:cs typeface="Courier"/>
              </a:rPr>
              <a:t> </a:t>
            </a:r>
            <a:r>
              <a:rPr kumimoji="1" lang="en-US" altLang="ja-JP" b="1" dirty="0" smtClean="0">
                <a:latin typeface="Courier"/>
                <a:cs typeface="Courier"/>
              </a:rPr>
              <a:t>SUBROUTINE</a:t>
            </a:r>
            <a:r>
              <a:rPr kumimoji="1" lang="ja-JP" altLang="en-US" b="1" dirty="0" smtClean="0">
                <a:latin typeface="Courier"/>
                <a:cs typeface="Courier"/>
              </a:rPr>
              <a:t> </a:t>
            </a:r>
            <a:r>
              <a:rPr kumimoji="1" lang="en-US" altLang="ja-JP" b="1" dirty="0" smtClean="0">
                <a:latin typeface="Courier"/>
                <a:cs typeface="Courier"/>
              </a:rPr>
              <a:t>sub1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20260" y="1628800"/>
            <a:ext cx="252414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Courier"/>
                <a:cs typeface="Courier"/>
              </a:rPr>
              <a:t>PROGRAM</a:t>
            </a:r>
            <a:r>
              <a:rPr kumimoji="1" lang="ja-JP" altLang="en-US" dirty="0" smtClean="0">
                <a:latin typeface="Courier"/>
                <a:cs typeface="Courier"/>
              </a:rPr>
              <a:t> </a:t>
            </a:r>
            <a:r>
              <a:rPr lang="en-US" altLang="ja-JP" dirty="0" smtClean="0">
                <a:latin typeface="Courier"/>
                <a:cs typeface="Courier"/>
              </a:rPr>
              <a:t>main</a:t>
            </a:r>
            <a:endParaRPr kumimoji="1" lang="en-US" altLang="ja-JP" dirty="0" smtClean="0">
              <a:latin typeface="Courier"/>
              <a:cs typeface="Courier"/>
            </a:endParaRPr>
          </a:p>
          <a:p>
            <a:r>
              <a:rPr lang="en-US" altLang="en-US" dirty="0">
                <a:latin typeface="Courier"/>
                <a:cs typeface="Courier"/>
              </a:rPr>
              <a:t> </a:t>
            </a:r>
            <a:r>
              <a:rPr lang="ja-JP" altLang="en-US" dirty="0" smtClean="0">
                <a:latin typeface="Courier"/>
                <a:cs typeface="Courier"/>
              </a:rPr>
              <a:t>・</a:t>
            </a:r>
            <a:endParaRPr lang="en-US" altLang="ja-JP" dirty="0" smtClean="0">
              <a:latin typeface="Courier"/>
              <a:cs typeface="Courier"/>
            </a:endParaRPr>
          </a:p>
          <a:p>
            <a:r>
              <a:rPr lang="ja-JP" altLang="ja-JP" dirty="0">
                <a:latin typeface="Courier"/>
                <a:cs typeface="Courier"/>
              </a:rPr>
              <a:t>　</a:t>
            </a:r>
            <a:r>
              <a:rPr lang="en-US" altLang="en-US" dirty="0" smtClean="0">
                <a:latin typeface="Courier"/>
                <a:cs typeface="Courier"/>
              </a:rPr>
              <a:t>call sub1</a:t>
            </a:r>
            <a:endParaRPr lang="en-US" altLang="ja-JP" dirty="0" smtClean="0">
              <a:latin typeface="Courier"/>
              <a:cs typeface="Courier"/>
            </a:endParaRPr>
          </a:p>
          <a:p>
            <a:r>
              <a:rPr lang="ja-JP" altLang="ja-JP" dirty="0">
                <a:latin typeface="Courier"/>
                <a:cs typeface="Courier"/>
              </a:rPr>
              <a:t>　</a:t>
            </a:r>
            <a:r>
              <a:rPr lang="ja-JP" altLang="en-US" dirty="0" smtClean="0">
                <a:latin typeface="Courier"/>
                <a:cs typeface="Courier"/>
              </a:rPr>
              <a:t>・</a:t>
            </a:r>
            <a:endParaRPr lang="en-US" altLang="ja-JP" dirty="0" smtClean="0">
              <a:latin typeface="Courier"/>
              <a:cs typeface="Courier"/>
            </a:endParaRPr>
          </a:p>
          <a:p>
            <a:r>
              <a:rPr lang="ja-JP" altLang="en-US" dirty="0" smtClean="0">
                <a:latin typeface="Courier"/>
                <a:cs typeface="Courier"/>
              </a:rPr>
              <a:t>　</a:t>
            </a:r>
            <a:r>
              <a:rPr kumimoji="1" lang="ja-JP" altLang="en-US" dirty="0" smtClean="0">
                <a:latin typeface="Courier"/>
                <a:cs typeface="Courier"/>
              </a:rPr>
              <a:t>・</a:t>
            </a:r>
            <a:endParaRPr kumimoji="1" lang="en-US" altLang="ja-JP" dirty="0" smtClean="0">
              <a:latin typeface="Courier"/>
              <a:cs typeface="Courier"/>
            </a:endParaRPr>
          </a:p>
          <a:p>
            <a:r>
              <a:rPr kumimoji="1" lang="en-US" altLang="ja-JP" dirty="0" smtClean="0">
                <a:latin typeface="Courier"/>
                <a:cs typeface="Courier"/>
              </a:rPr>
              <a:t>END</a:t>
            </a:r>
            <a:r>
              <a:rPr kumimoji="1" lang="ja-JP" altLang="en-US" dirty="0" smtClean="0">
                <a:latin typeface="Courier"/>
                <a:cs typeface="Courier"/>
              </a:rPr>
              <a:t> </a:t>
            </a:r>
            <a:r>
              <a:rPr kumimoji="1" lang="en-US" altLang="ja-JP" dirty="0" smtClean="0">
                <a:latin typeface="Courier"/>
                <a:cs typeface="Courier"/>
              </a:rPr>
              <a:t>SUBROUTINE</a:t>
            </a:r>
            <a:r>
              <a:rPr kumimoji="1" lang="ja-JP" altLang="en-US" dirty="0" smtClean="0">
                <a:latin typeface="Courier"/>
                <a:cs typeface="Courier"/>
              </a:rPr>
              <a:t> </a:t>
            </a:r>
            <a:r>
              <a:rPr kumimoji="1" lang="en-US" altLang="ja-JP" dirty="0" smtClean="0">
                <a:latin typeface="Courier"/>
                <a:cs typeface="Courier"/>
              </a:rPr>
              <a:t>sub1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20260" y="1268760"/>
            <a:ext cx="889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main.f90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076056" y="3789040"/>
            <a:ext cx="39604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ja-JP" dirty="0" smtClean="0"/>
              <a:t>main </a:t>
            </a:r>
            <a:r>
              <a:rPr kumimoji="1" lang="ja-JP" altLang="en-US" dirty="0" smtClean="0"/>
              <a:t>から</a:t>
            </a:r>
            <a:r>
              <a:rPr kumimoji="1" lang="en-US" altLang="ja-JP" dirty="0" smtClean="0"/>
              <a:t> sub1 </a:t>
            </a:r>
            <a:r>
              <a:rPr kumimoji="1" lang="ja-JP" altLang="en-US" dirty="0" smtClean="0"/>
              <a:t>は見えるが、</a:t>
            </a:r>
            <a:r>
              <a:rPr lang="en-US" altLang="ja-JP" dirty="0" smtClean="0"/>
              <a:t>sub2, sub3</a:t>
            </a:r>
            <a:r>
              <a:rPr lang="ja-JP" altLang="en-US" dirty="0" smtClean="0"/>
              <a:t>は見えない</a:t>
            </a:r>
            <a:endParaRPr lang="en-US" altLang="ja-JP" dirty="0" smtClean="0"/>
          </a:p>
          <a:p>
            <a:pPr marL="285750" indent="-285750">
              <a:buFont typeface="Arial"/>
              <a:buChar char="•"/>
            </a:pPr>
            <a:endParaRPr kumimoji="1" lang="en-US" altLang="ja-JP" dirty="0"/>
          </a:p>
          <a:p>
            <a:pPr marL="285750" indent="-285750">
              <a:buFont typeface="Arial"/>
              <a:buChar char="•"/>
            </a:pPr>
            <a:r>
              <a:rPr lang="en-US" altLang="ja-JP" dirty="0" smtClean="0"/>
              <a:t>sub1 </a:t>
            </a:r>
            <a:r>
              <a:rPr lang="ja-JP" altLang="en-US" dirty="0" smtClean="0"/>
              <a:t>内でのみ</a:t>
            </a:r>
            <a:r>
              <a:rPr lang="en-US" altLang="ja-JP" dirty="0" smtClean="0"/>
              <a:t> sub2, sub3 </a:t>
            </a:r>
            <a:r>
              <a:rPr lang="ja-JP" altLang="en-US" dirty="0" smtClean="0"/>
              <a:t>が</a:t>
            </a:r>
            <a:r>
              <a:rPr lang="en-US" altLang="ja-JP" dirty="0" smtClean="0"/>
              <a:t> call </a:t>
            </a:r>
            <a:r>
              <a:rPr lang="ja-JP" altLang="en-US" dirty="0" smtClean="0"/>
              <a:t>できる</a:t>
            </a:r>
            <a:r>
              <a:rPr kumimoji="1" lang="ja-JP" altLang="en-US" dirty="0" smtClean="0"/>
              <a:t>（</a:t>
            </a:r>
            <a:r>
              <a:rPr kumimoji="1" lang="en-US" altLang="ja-JP" dirty="0" smtClean="0"/>
              <a:t>sub2</a:t>
            </a:r>
            <a:r>
              <a:rPr kumimoji="1" lang="ja-JP" altLang="en-US" dirty="0" smtClean="0"/>
              <a:t>から</a:t>
            </a:r>
            <a:r>
              <a:rPr kumimoji="1" lang="en-US" altLang="ja-JP" dirty="0" smtClean="0"/>
              <a:t>sub3</a:t>
            </a:r>
            <a:r>
              <a:rPr kumimoji="1" lang="ja-JP" altLang="en-US" dirty="0" smtClean="0"/>
              <a:t>を</a:t>
            </a:r>
            <a:r>
              <a:rPr kumimoji="1" lang="en-US" altLang="ja-JP" dirty="0" smtClean="0"/>
              <a:t>call</a:t>
            </a:r>
            <a:r>
              <a:rPr lang="ja-JP" altLang="en-US" dirty="0" smtClean="0"/>
              <a:t>することも可能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02385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内部副プログラム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67544" y="1628800"/>
            <a:ext cx="2647279" cy="42780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Courier"/>
                <a:cs typeface="Courier"/>
              </a:rPr>
              <a:t>SUBROUTINE</a:t>
            </a:r>
            <a:r>
              <a:rPr kumimoji="1" lang="ja-JP" altLang="en-US" dirty="0" smtClean="0">
                <a:latin typeface="Courier"/>
                <a:cs typeface="Courier"/>
              </a:rPr>
              <a:t> </a:t>
            </a:r>
            <a:r>
              <a:rPr kumimoji="1" lang="en-US" altLang="ja-JP" dirty="0" smtClean="0">
                <a:latin typeface="Courier"/>
                <a:cs typeface="Courier"/>
              </a:rPr>
              <a:t>sub1</a:t>
            </a:r>
          </a:p>
          <a:p>
            <a:r>
              <a:rPr lang="en-US" altLang="en-US" dirty="0">
                <a:latin typeface="Courier"/>
                <a:cs typeface="Courier"/>
              </a:rPr>
              <a:t> </a:t>
            </a:r>
            <a:r>
              <a:rPr lang="ja-JP" altLang="en-US" dirty="0" smtClean="0">
                <a:latin typeface="Courier"/>
                <a:cs typeface="Courier"/>
              </a:rPr>
              <a:t>・</a:t>
            </a:r>
            <a:endParaRPr lang="en-US" altLang="ja-JP" dirty="0" smtClean="0">
              <a:latin typeface="Courier"/>
              <a:cs typeface="Courier"/>
            </a:endParaRPr>
          </a:p>
          <a:p>
            <a:r>
              <a:rPr lang="ja-JP" altLang="ja-JP" dirty="0">
                <a:latin typeface="Courier"/>
                <a:cs typeface="Courier"/>
              </a:rPr>
              <a:t>　</a:t>
            </a:r>
            <a:r>
              <a:rPr lang="ja-JP" altLang="en-US" dirty="0" smtClean="0">
                <a:latin typeface="Courier"/>
                <a:cs typeface="Courier"/>
              </a:rPr>
              <a:t>・</a:t>
            </a:r>
            <a:endParaRPr lang="en-US" altLang="ja-JP" dirty="0" smtClean="0">
              <a:latin typeface="Courier"/>
              <a:cs typeface="Courier"/>
            </a:endParaRPr>
          </a:p>
          <a:p>
            <a:r>
              <a:rPr lang="ja-JP" altLang="ja-JP" dirty="0">
                <a:latin typeface="Courier"/>
                <a:cs typeface="Courier"/>
              </a:rPr>
              <a:t>　</a:t>
            </a:r>
            <a:r>
              <a:rPr lang="ja-JP" altLang="en-US" dirty="0" smtClean="0">
                <a:latin typeface="Courier"/>
                <a:cs typeface="Courier"/>
              </a:rPr>
              <a:t>・</a:t>
            </a:r>
            <a:endParaRPr lang="en-US" altLang="ja-JP" dirty="0" smtClean="0">
              <a:latin typeface="Courier"/>
              <a:cs typeface="Courier"/>
            </a:endParaRPr>
          </a:p>
          <a:p>
            <a:r>
              <a:rPr lang="en-US" altLang="en-US" dirty="0" smtClean="0">
                <a:latin typeface="Courier"/>
                <a:cs typeface="Courier"/>
              </a:rPr>
              <a:t>CONTAINS</a:t>
            </a:r>
            <a:endParaRPr lang="en-US" altLang="ja-JP" dirty="0" smtClean="0">
              <a:latin typeface="Courier"/>
              <a:cs typeface="Courier"/>
            </a:endParaRPr>
          </a:p>
          <a:p>
            <a:endParaRPr lang="en-US" altLang="ja-JP" dirty="0" smtClean="0">
              <a:latin typeface="Courier"/>
              <a:cs typeface="Courier"/>
            </a:endParaRPr>
          </a:p>
          <a:p>
            <a:r>
              <a:rPr lang="en-US" altLang="ja-JP" dirty="0" smtClean="0">
                <a:latin typeface="Courier"/>
                <a:cs typeface="Courier"/>
              </a:rPr>
              <a:t> SUBROUTINE sub2</a:t>
            </a:r>
            <a:endParaRPr lang="en-US" altLang="ja-JP" dirty="0">
              <a:latin typeface="Courier"/>
              <a:cs typeface="Courier"/>
            </a:endParaRPr>
          </a:p>
          <a:p>
            <a:r>
              <a:rPr lang="en-US" altLang="ja-JP" dirty="0" smtClean="0">
                <a:latin typeface="Courier"/>
                <a:cs typeface="Courier"/>
              </a:rPr>
              <a:t>  </a:t>
            </a:r>
            <a:r>
              <a:rPr lang="ja-JP" altLang="en-US" dirty="0" smtClean="0">
                <a:latin typeface="Courier"/>
                <a:cs typeface="Courier"/>
              </a:rPr>
              <a:t>・</a:t>
            </a:r>
            <a:endParaRPr lang="en-US" altLang="ja-JP" dirty="0" smtClean="0">
              <a:latin typeface="Courier"/>
              <a:cs typeface="Courier"/>
            </a:endParaRPr>
          </a:p>
          <a:p>
            <a:r>
              <a:rPr lang="en-US" altLang="ja-JP" dirty="0" smtClean="0">
                <a:latin typeface="Courier"/>
                <a:cs typeface="Courier"/>
              </a:rPr>
              <a:t>  </a:t>
            </a:r>
            <a:r>
              <a:rPr lang="ja-JP" altLang="en-US" dirty="0" smtClean="0">
                <a:latin typeface="Courier"/>
                <a:cs typeface="Courier"/>
              </a:rPr>
              <a:t>・</a:t>
            </a:r>
            <a:endParaRPr lang="en-US" altLang="ja-JP" dirty="0">
              <a:latin typeface="Courier"/>
              <a:cs typeface="Courier"/>
            </a:endParaRPr>
          </a:p>
          <a:p>
            <a:r>
              <a:rPr kumimoji="1" lang="en-US" altLang="ja-JP" dirty="0" smtClean="0">
                <a:latin typeface="Courier"/>
                <a:cs typeface="Courier"/>
              </a:rPr>
              <a:t> END SUBROUTINE sub2</a:t>
            </a:r>
          </a:p>
          <a:p>
            <a:endParaRPr kumimoji="1" lang="en-US" altLang="ja-JP" dirty="0" smtClean="0">
              <a:latin typeface="Courier"/>
              <a:cs typeface="Courier"/>
            </a:endParaRPr>
          </a:p>
          <a:p>
            <a:r>
              <a:rPr lang="en-US" altLang="ja-JP" dirty="0" smtClean="0">
                <a:latin typeface="Courier"/>
                <a:cs typeface="Courier"/>
              </a:rPr>
              <a:t> SUBROUTINE sub3</a:t>
            </a:r>
            <a:endParaRPr lang="en-US" altLang="ja-JP" dirty="0">
              <a:latin typeface="Courier"/>
              <a:cs typeface="Courier"/>
            </a:endParaRPr>
          </a:p>
          <a:p>
            <a:r>
              <a:rPr lang="en-US" altLang="ja-JP" dirty="0">
                <a:latin typeface="Courier"/>
                <a:cs typeface="Courier"/>
              </a:rPr>
              <a:t>  </a:t>
            </a:r>
            <a:r>
              <a:rPr lang="ja-JP" altLang="en-US" dirty="0">
                <a:latin typeface="Courier"/>
                <a:cs typeface="Courier"/>
              </a:rPr>
              <a:t>・</a:t>
            </a:r>
            <a:endParaRPr lang="en-US" altLang="ja-JP" dirty="0">
              <a:latin typeface="Courier"/>
              <a:cs typeface="Courier"/>
            </a:endParaRPr>
          </a:p>
          <a:p>
            <a:r>
              <a:rPr lang="en-US" altLang="ja-JP" dirty="0">
                <a:latin typeface="Courier"/>
                <a:cs typeface="Courier"/>
              </a:rPr>
              <a:t>  </a:t>
            </a:r>
            <a:r>
              <a:rPr lang="ja-JP" altLang="en-US" dirty="0">
                <a:latin typeface="Courier"/>
                <a:cs typeface="Courier"/>
              </a:rPr>
              <a:t>・</a:t>
            </a:r>
            <a:endParaRPr lang="en-US" altLang="ja-JP" dirty="0">
              <a:latin typeface="Courier"/>
              <a:cs typeface="Courier"/>
            </a:endParaRPr>
          </a:p>
          <a:p>
            <a:r>
              <a:rPr lang="en-US" altLang="ja-JP" dirty="0">
                <a:latin typeface="Courier"/>
                <a:cs typeface="Courier"/>
              </a:rPr>
              <a:t> END SUBROUTINE </a:t>
            </a:r>
            <a:r>
              <a:rPr lang="en-US" altLang="ja-JP" dirty="0" smtClean="0">
                <a:latin typeface="Courier"/>
                <a:cs typeface="Courier"/>
              </a:rPr>
              <a:t>sub3</a:t>
            </a:r>
            <a:endParaRPr lang="en-US" altLang="ja-JP" dirty="0">
              <a:latin typeface="Courier"/>
              <a:cs typeface="Courier"/>
            </a:endParaRPr>
          </a:p>
          <a:p>
            <a:endParaRPr kumimoji="1" lang="en-US" altLang="ja-JP" dirty="0" smtClean="0">
              <a:latin typeface="Courier"/>
              <a:cs typeface="Courier"/>
            </a:endParaRPr>
          </a:p>
          <a:p>
            <a:r>
              <a:rPr kumimoji="1" lang="en-US" altLang="ja-JP" dirty="0" smtClean="0">
                <a:latin typeface="Courier"/>
                <a:cs typeface="Courier"/>
              </a:rPr>
              <a:t>END</a:t>
            </a:r>
            <a:r>
              <a:rPr kumimoji="1" lang="ja-JP" altLang="en-US" dirty="0" smtClean="0">
                <a:latin typeface="Courier"/>
                <a:cs typeface="Courier"/>
              </a:rPr>
              <a:t> </a:t>
            </a:r>
            <a:r>
              <a:rPr kumimoji="1" lang="en-US" altLang="ja-JP" dirty="0" smtClean="0">
                <a:latin typeface="Courier"/>
                <a:cs typeface="Courier"/>
              </a:rPr>
              <a:t>SUBROUTINE</a:t>
            </a:r>
            <a:r>
              <a:rPr kumimoji="1" lang="ja-JP" altLang="en-US" dirty="0" smtClean="0">
                <a:latin typeface="Courier"/>
                <a:cs typeface="Courier"/>
              </a:rPr>
              <a:t> </a:t>
            </a:r>
            <a:r>
              <a:rPr kumimoji="1" lang="en-US" altLang="ja-JP" dirty="0" smtClean="0">
                <a:latin typeface="Courier"/>
                <a:cs typeface="Courier"/>
              </a:rPr>
              <a:t>sub1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211960" y="1628800"/>
            <a:ext cx="2647279" cy="30469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Courier"/>
                <a:cs typeface="Courier"/>
              </a:rPr>
              <a:t>PROGRAM</a:t>
            </a:r>
            <a:r>
              <a:rPr kumimoji="1" lang="ja-JP" altLang="en-US" dirty="0" smtClean="0">
                <a:latin typeface="Courier"/>
                <a:cs typeface="Courier"/>
              </a:rPr>
              <a:t> </a:t>
            </a:r>
            <a:r>
              <a:rPr lang="en-US" altLang="ja-JP" dirty="0" smtClean="0">
                <a:latin typeface="Courier"/>
                <a:cs typeface="Courier"/>
              </a:rPr>
              <a:t>main</a:t>
            </a:r>
            <a:endParaRPr kumimoji="1" lang="en-US" altLang="ja-JP" dirty="0" smtClean="0">
              <a:latin typeface="Courier"/>
              <a:cs typeface="Courier"/>
            </a:endParaRPr>
          </a:p>
          <a:p>
            <a:r>
              <a:rPr lang="en-US" altLang="en-US" dirty="0">
                <a:latin typeface="Courier"/>
                <a:cs typeface="Courier"/>
              </a:rPr>
              <a:t> </a:t>
            </a:r>
            <a:r>
              <a:rPr lang="ja-JP" altLang="en-US" dirty="0" smtClean="0">
                <a:latin typeface="Courier"/>
                <a:cs typeface="Courier"/>
              </a:rPr>
              <a:t>・</a:t>
            </a:r>
            <a:endParaRPr lang="en-US" altLang="ja-JP" dirty="0" smtClean="0">
              <a:latin typeface="Courier"/>
              <a:cs typeface="Courier"/>
            </a:endParaRPr>
          </a:p>
          <a:p>
            <a:r>
              <a:rPr lang="ja-JP" altLang="ja-JP" dirty="0">
                <a:latin typeface="Courier"/>
                <a:cs typeface="Courier"/>
              </a:rPr>
              <a:t>　</a:t>
            </a:r>
            <a:r>
              <a:rPr lang="en-US" altLang="en-US" dirty="0" smtClean="0">
                <a:latin typeface="Courier"/>
                <a:cs typeface="Courier"/>
              </a:rPr>
              <a:t>call sub1</a:t>
            </a:r>
            <a:endParaRPr lang="en-US" altLang="ja-JP" dirty="0" smtClean="0">
              <a:latin typeface="Courier"/>
              <a:cs typeface="Courier"/>
            </a:endParaRPr>
          </a:p>
          <a:p>
            <a:r>
              <a:rPr lang="ja-JP" altLang="ja-JP" dirty="0">
                <a:latin typeface="Courier"/>
                <a:cs typeface="Courier"/>
              </a:rPr>
              <a:t>　</a:t>
            </a:r>
            <a:r>
              <a:rPr lang="ja-JP" altLang="en-US" dirty="0" smtClean="0">
                <a:latin typeface="Courier"/>
                <a:cs typeface="Courier"/>
              </a:rPr>
              <a:t>・</a:t>
            </a:r>
            <a:endParaRPr lang="en-US" altLang="ja-JP" dirty="0" smtClean="0">
              <a:latin typeface="Courier"/>
              <a:cs typeface="Courier"/>
            </a:endParaRPr>
          </a:p>
          <a:p>
            <a:r>
              <a:rPr lang="en-US" altLang="en-US" dirty="0" smtClean="0">
                <a:latin typeface="Courier"/>
                <a:cs typeface="Courier"/>
              </a:rPr>
              <a:t>CONTAINS</a:t>
            </a:r>
            <a:endParaRPr lang="en-US" altLang="ja-JP" dirty="0" smtClean="0">
              <a:latin typeface="Courier"/>
              <a:cs typeface="Courier"/>
            </a:endParaRPr>
          </a:p>
          <a:p>
            <a:endParaRPr lang="en-US" altLang="ja-JP" dirty="0" smtClean="0">
              <a:latin typeface="Courier"/>
              <a:cs typeface="Courier"/>
            </a:endParaRPr>
          </a:p>
          <a:p>
            <a:r>
              <a:rPr lang="en-US" altLang="ja-JP" dirty="0" smtClean="0">
                <a:latin typeface="Courier"/>
                <a:cs typeface="Courier"/>
              </a:rPr>
              <a:t> SUBROUTINE sub2</a:t>
            </a:r>
            <a:endParaRPr lang="en-US" altLang="ja-JP" dirty="0">
              <a:latin typeface="Courier"/>
              <a:cs typeface="Courier"/>
            </a:endParaRPr>
          </a:p>
          <a:p>
            <a:r>
              <a:rPr lang="en-US" altLang="ja-JP" dirty="0" smtClean="0">
                <a:latin typeface="Courier"/>
                <a:cs typeface="Courier"/>
              </a:rPr>
              <a:t>  </a:t>
            </a:r>
            <a:r>
              <a:rPr lang="ja-JP" altLang="en-US" dirty="0" smtClean="0">
                <a:latin typeface="Courier"/>
                <a:cs typeface="Courier"/>
              </a:rPr>
              <a:t>・</a:t>
            </a:r>
            <a:endParaRPr lang="en-US" altLang="ja-JP" dirty="0" smtClean="0">
              <a:latin typeface="Courier"/>
              <a:cs typeface="Courier"/>
            </a:endParaRPr>
          </a:p>
          <a:p>
            <a:r>
              <a:rPr lang="en-US" altLang="ja-JP" dirty="0" smtClean="0">
                <a:latin typeface="Courier"/>
                <a:cs typeface="Courier"/>
              </a:rPr>
              <a:t>  </a:t>
            </a:r>
            <a:r>
              <a:rPr lang="ja-JP" altLang="en-US" dirty="0" smtClean="0">
                <a:latin typeface="Courier"/>
                <a:cs typeface="Courier"/>
              </a:rPr>
              <a:t>・</a:t>
            </a:r>
            <a:endParaRPr lang="en-US" altLang="ja-JP" dirty="0">
              <a:latin typeface="Courier"/>
              <a:cs typeface="Courier"/>
            </a:endParaRPr>
          </a:p>
          <a:p>
            <a:r>
              <a:rPr kumimoji="1" lang="en-US" altLang="ja-JP" dirty="0" smtClean="0">
                <a:latin typeface="Courier"/>
                <a:cs typeface="Courier"/>
              </a:rPr>
              <a:t> END SUBROUTINE sub2</a:t>
            </a:r>
          </a:p>
          <a:p>
            <a:endParaRPr kumimoji="1" lang="en-US" altLang="ja-JP" dirty="0" smtClean="0">
              <a:latin typeface="Courier"/>
              <a:cs typeface="Courier"/>
            </a:endParaRPr>
          </a:p>
          <a:p>
            <a:r>
              <a:rPr kumimoji="1" lang="en-US" altLang="ja-JP" dirty="0" smtClean="0">
                <a:latin typeface="Courier"/>
                <a:cs typeface="Courier"/>
              </a:rPr>
              <a:t>END</a:t>
            </a:r>
            <a:r>
              <a:rPr kumimoji="1" lang="ja-JP" altLang="en-US" dirty="0" smtClean="0">
                <a:latin typeface="Courier"/>
                <a:cs typeface="Courier"/>
              </a:rPr>
              <a:t> </a:t>
            </a:r>
            <a:r>
              <a:rPr kumimoji="1" lang="en-US" altLang="ja-JP" dirty="0" smtClean="0">
                <a:latin typeface="Courier"/>
                <a:cs typeface="Courier"/>
              </a:rPr>
              <a:t>SUBROUTINE</a:t>
            </a:r>
            <a:r>
              <a:rPr kumimoji="1" lang="ja-JP" altLang="en-US" dirty="0" smtClean="0">
                <a:latin typeface="Courier"/>
                <a:cs typeface="Courier"/>
              </a:rPr>
              <a:t> </a:t>
            </a:r>
            <a:r>
              <a:rPr kumimoji="1" lang="en-US" altLang="ja-JP" dirty="0" smtClean="0">
                <a:latin typeface="Courier"/>
                <a:cs typeface="Courier"/>
              </a:rPr>
              <a:t>sub1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211960" y="1268760"/>
            <a:ext cx="889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main.f90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37577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507998" y="490925"/>
            <a:ext cx="4572000" cy="62478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nl-NL" altLang="ja-JP" sz="1000" dirty="0">
                <a:solidFill>
                  <a:srgbClr val="FF0000"/>
                </a:solidFill>
              </a:rPr>
              <a:t>MODULE </a:t>
            </a:r>
            <a:r>
              <a:rPr lang="nl-NL" altLang="ja-JP" sz="1000" dirty="0" err="1">
                <a:solidFill>
                  <a:srgbClr val="FF0000"/>
                </a:solidFill>
              </a:rPr>
              <a:t>aa_module</a:t>
            </a:r>
            <a:endParaRPr lang="nl-NL" altLang="ja-JP" sz="1000" dirty="0">
              <a:solidFill>
                <a:srgbClr val="FF0000"/>
              </a:solidFill>
            </a:endParaRPr>
          </a:p>
          <a:p>
            <a:endParaRPr lang="nl-NL" altLang="ja-JP" sz="1000" dirty="0"/>
          </a:p>
          <a:p>
            <a:r>
              <a:rPr lang="nl-NL" altLang="ja-JP" sz="1000" dirty="0"/>
              <a:t>  </a:t>
            </a:r>
            <a:r>
              <a:rPr lang="nl-NL" altLang="ja-JP" sz="1000" dirty="0" err="1"/>
              <a:t>implicit</a:t>
            </a:r>
            <a:r>
              <a:rPr lang="nl-NL" altLang="ja-JP" sz="1000" dirty="0"/>
              <a:t> none</a:t>
            </a:r>
          </a:p>
          <a:p>
            <a:endParaRPr lang="nl-NL" altLang="ja-JP" sz="1000" dirty="0"/>
          </a:p>
          <a:p>
            <a:r>
              <a:rPr lang="nl-NL" altLang="ja-JP" sz="1000" dirty="0"/>
              <a:t>  PRIVATE</a:t>
            </a:r>
          </a:p>
          <a:p>
            <a:r>
              <a:rPr lang="nl-NL" altLang="ja-JP" sz="1000" dirty="0"/>
              <a:t>  PUBLIC :: </a:t>
            </a:r>
            <a:r>
              <a:rPr lang="nl-NL" altLang="ja-JP" sz="1000" dirty="0" err="1"/>
              <a:t>ax</a:t>
            </a:r>
            <a:r>
              <a:rPr lang="nl-NL" altLang="ja-JP" sz="1000" dirty="0" smtClean="0"/>
              <a:t>, </a:t>
            </a:r>
            <a:r>
              <a:rPr lang="nl-NL" altLang="ja-JP" sz="1000" dirty="0" err="1" smtClean="0"/>
              <a:t>aa</a:t>
            </a:r>
            <a:r>
              <a:rPr lang="nl-NL" altLang="ja-JP" sz="1000" dirty="0" smtClean="0"/>
              <a:t>, Va, </a:t>
            </a:r>
            <a:r>
              <a:rPr lang="nl-NL" altLang="ja-JP" sz="1000" dirty="0" err="1" smtClean="0"/>
              <a:t>read_aa</a:t>
            </a:r>
            <a:r>
              <a:rPr lang="nl-NL" altLang="ja-JP" sz="1000" dirty="0" smtClean="0"/>
              <a:t>, </a:t>
            </a:r>
            <a:r>
              <a:rPr lang="nl-NL" altLang="ja-JP" sz="1000" dirty="0" err="1" smtClean="0"/>
              <a:t>send_aa</a:t>
            </a:r>
            <a:r>
              <a:rPr lang="nl-NL" altLang="ja-JP" sz="1000" dirty="0" smtClean="0"/>
              <a:t>, </a:t>
            </a:r>
            <a:r>
              <a:rPr lang="nl-NL" altLang="ja-JP" sz="1000" dirty="0" err="1" smtClean="0"/>
              <a:t>construct_aa</a:t>
            </a:r>
            <a:endParaRPr lang="nl-NL" altLang="ja-JP" sz="1000" dirty="0"/>
          </a:p>
          <a:p>
            <a:endParaRPr lang="nl-NL" altLang="ja-JP" sz="1000" dirty="0"/>
          </a:p>
          <a:p>
            <a:r>
              <a:rPr lang="nl-NL" altLang="ja-JP" sz="1000" dirty="0"/>
              <a:t>  real(8) :: </a:t>
            </a:r>
            <a:r>
              <a:rPr lang="nl-NL" altLang="ja-JP" sz="1000" dirty="0" err="1"/>
              <a:t>ax</a:t>
            </a:r>
            <a:r>
              <a:rPr lang="nl-NL" altLang="ja-JP" sz="1000" dirty="0" smtClean="0"/>
              <a:t>, Va</a:t>
            </a:r>
            <a:endParaRPr lang="nl-NL" altLang="ja-JP" sz="1000" dirty="0"/>
          </a:p>
          <a:p>
            <a:r>
              <a:rPr lang="nl-NL" altLang="ja-JP" sz="1000" dirty="0"/>
              <a:t>  real(8) ::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</a:t>
            </a:r>
            <a:r>
              <a:rPr lang="nl-NL" altLang="ja-JP" sz="1000" dirty="0" smtClean="0"/>
              <a:t>3,3)</a:t>
            </a:r>
            <a:endParaRPr lang="nl-NL" altLang="ja-JP" sz="1000" dirty="0"/>
          </a:p>
          <a:p>
            <a:endParaRPr lang="nl-NL" altLang="ja-JP" sz="1000" dirty="0"/>
          </a:p>
          <a:p>
            <a:r>
              <a:rPr lang="nl-NL" altLang="ja-JP" sz="1000" dirty="0">
                <a:solidFill>
                  <a:srgbClr val="FF0000"/>
                </a:solidFill>
              </a:rPr>
              <a:t>CONTAINS</a:t>
            </a:r>
          </a:p>
          <a:p>
            <a:endParaRPr lang="nl-NL" altLang="ja-JP" sz="1000" dirty="0"/>
          </a:p>
          <a:p>
            <a:r>
              <a:rPr lang="nl-NL" altLang="ja-JP" sz="1000" dirty="0"/>
              <a:t>  SUBROUTINE </a:t>
            </a:r>
            <a:r>
              <a:rPr lang="nl-NL" altLang="ja-JP" sz="1000" dirty="0" err="1"/>
              <a:t>read_aa</a:t>
            </a:r>
            <a:r>
              <a:rPr lang="nl-NL" altLang="ja-JP" sz="1000" dirty="0"/>
              <a:t>(unit)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integer,intent</a:t>
            </a:r>
            <a:r>
              <a:rPr lang="nl-NL" altLang="ja-JP" sz="1000" dirty="0"/>
              <a:t>(IN) :: unit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read</a:t>
            </a:r>
            <a:r>
              <a:rPr lang="nl-NL" altLang="ja-JP" sz="1000" dirty="0"/>
              <a:t>(unit,*) </a:t>
            </a:r>
            <a:r>
              <a:rPr lang="nl-NL" altLang="ja-JP" sz="1000" dirty="0" err="1"/>
              <a:t>ax</a:t>
            </a:r>
            <a:endParaRPr lang="nl-NL" altLang="ja-JP" sz="1000" dirty="0"/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read</a:t>
            </a:r>
            <a:r>
              <a:rPr lang="nl-NL" altLang="ja-JP" sz="1000" dirty="0"/>
              <a:t>(unit,*)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(1:3,1)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read</a:t>
            </a:r>
            <a:r>
              <a:rPr lang="nl-NL" altLang="ja-JP" sz="1000" dirty="0"/>
              <a:t>(unit,*)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(1:3,2)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read</a:t>
            </a:r>
            <a:r>
              <a:rPr lang="nl-NL" altLang="ja-JP" sz="1000" dirty="0"/>
              <a:t>(unit,*)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(1:3,3)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write</a:t>
            </a:r>
            <a:r>
              <a:rPr lang="nl-NL" altLang="ja-JP" sz="1000" dirty="0"/>
              <a:t>(*,*) "</a:t>
            </a:r>
            <a:r>
              <a:rPr lang="nl-NL" altLang="ja-JP" sz="1000" dirty="0" err="1"/>
              <a:t>ax</a:t>
            </a:r>
            <a:r>
              <a:rPr lang="nl-NL" altLang="ja-JP" sz="1000" dirty="0"/>
              <a:t>=",</a:t>
            </a:r>
            <a:r>
              <a:rPr lang="nl-NL" altLang="ja-JP" sz="1000" dirty="0" err="1"/>
              <a:t>ax</a:t>
            </a:r>
            <a:endParaRPr lang="nl-NL" altLang="ja-JP" sz="1000" dirty="0"/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write</a:t>
            </a:r>
            <a:r>
              <a:rPr lang="nl-NL" altLang="ja-JP" sz="1000" dirty="0"/>
              <a:t>(*,'(1x,"aa(1:3,1)=",3F20.15)')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(:,1)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write</a:t>
            </a:r>
            <a:r>
              <a:rPr lang="nl-NL" altLang="ja-JP" sz="1000" dirty="0"/>
              <a:t>(*,'(1x,"aa(1:3,2)=",3F20.15)')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(:,2)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write</a:t>
            </a:r>
            <a:r>
              <a:rPr lang="nl-NL" altLang="ja-JP" sz="1000" dirty="0"/>
              <a:t>(*,'(1x,"aa(1:3,3)=",3F20.15)')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(:,3)</a:t>
            </a:r>
          </a:p>
          <a:p>
            <a:r>
              <a:rPr lang="nl-NL" altLang="ja-JP" sz="1000" dirty="0"/>
              <a:t>  END SUBROUTINE </a:t>
            </a:r>
            <a:r>
              <a:rPr lang="nl-NL" altLang="ja-JP" sz="1000" dirty="0" err="1"/>
              <a:t>read_aa</a:t>
            </a:r>
            <a:endParaRPr lang="nl-NL" altLang="ja-JP" sz="1000" dirty="0"/>
          </a:p>
          <a:p>
            <a:endParaRPr lang="nl-NL" altLang="ja-JP" sz="1000" dirty="0"/>
          </a:p>
          <a:p>
            <a:r>
              <a:rPr lang="nl-NL" altLang="ja-JP" sz="1000" dirty="0"/>
              <a:t>  SUBROUTINE </a:t>
            </a:r>
            <a:r>
              <a:rPr lang="nl-NL" altLang="ja-JP" sz="1000" dirty="0" err="1"/>
              <a:t>send_aa</a:t>
            </a:r>
            <a:r>
              <a:rPr lang="nl-NL" altLang="ja-JP" sz="1000" dirty="0"/>
              <a:t>(rank)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integer,intent</a:t>
            </a:r>
            <a:r>
              <a:rPr lang="nl-NL" altLang="ja-JP" sz="1000" dirty="0"/>
              <a:t>(IN) :: rank</a:t>
            </a:r>
          </a:p>
          <a:p>
            <a:r>
              <a:rPr lang="nl-NL" altLang="ja-JP" sz="1000" dirty="0"/>
              <a:t>    integer :: </a:t>
            </a:r>
            <a:r>
              <a:rPr lang="nl-NL" altLang="ja-JP" sz="1000" dirty="0" err="1"/>
              <a:t>ierr</a:t>
            </a:r>
            <a:endParaRPr lang="nl-NL" altLang="ja-JP" sz="1000" dirty="0"/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include</a:t>
            </a:r>
            <a:r>
              <a:rPr lang="nl-NL" altLang="ja-JP" sz="1000" dirty="0"/>
              <a:t> '</a:t>
            </a:r>
            <a:r>
              <a:rPr lang="nl-NL" altLang="ja-JP" sz="1000" dirty="0" err="1"/>
              <a:t>mpif.h</a:t>
            </a:r>
            <a:r>
              <a:rPr lang="nl-NL" altLang="ja-JP" sz="1000" dirty="0"/>
              <a:t>'</a:t>
            </a:r>
          </a:p>
          <a:p>
            <a:r>
              <a:rPr lang="nl-NL" altLang="ja-JP" sz="1000" dirty="0"/>
              <a:t>    call </a:t>
            </a:r>
            <a:r>
              <a:rPr lang="nl-NL" altLang="ja-JP" sz="1000" dirty="0" err="1"/>
              <a:t>mpi_bcast</a:t>
            </a:r>
            <a:r>
              <a:rPr lang="nl-NL" altLang="ja-JP" sz="1000" dirty="0"/>
              <a:t>(ax,1,MPI_REAL8,rank,MPI_COMM_WORLD,ierr)</a:t>
            </a:r>
          </a:p>
          <a:p>
            <a:r>
              <a:rPr lang="nl-NL" altLang="ja-JP" sz="1000" dirty="0"/>
              <a:t>    call </a:t>
            </a:r>
            <a:r>
              <a:rPr lang="nl-NL" altLang="ja-JP" sz="1000" dirty="0" err="1"/>
              <a:t>mpi_bcast</a:t>
            </a:r>
            <a:r>
              <a:rPr lang="nl-NL" altLang="ja-JP" sz="1000" dirty="0"/>
              <a:t>(aa,9,MPI_REAL8,rank,MPI_COMM_WORLD,ierr)</a:t>
            </a:r>
          </a:p>
          <a:p>
            <a:r>
              <a:rPr lang="nl-NL" altLang="ja-JP" sz="1000" dirty="0"/>
              <a:t>  END SUBROUTINE </a:t>
            </a:r>
            <a:r>
              <a:rPr lang="nl-NL" altLang="ja-JP" sz="1000" dirty="0" err="1"/>
              <a:t>send_aa</a:t>
            </a:r>
            <a:endParaRPr lang="nl-NL" altLang="ja-JP" sz="1000" dirty="0"/>
          </a:p>
          <a:p>
            <a:endParaRPr lang="nl-NL" altLang="ja-JP" sz="1000" dirty="0"/>
          </a:p>
          <a:p>
            <a:r>
              <a:rPr lang="nl-NL" altLang="ja-JP" sz="1000" dirty="0"/>
              <a:t>  SUBROUTINE </a:t>
            </a:r>
            <a:r>
              <a:rPr lang="nl-NL" altLang="ja-JP" sz="1000" dirty="0" err="1"/>
              <a:t>construct_aa</a:t>
            </a:r>
            <a:endParaRPr lang="nl-NL" altLang="ja-JP" sz="1000" dirty="0"/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(:,:)=</a:t>
            </a:r>
            <a:r>
              <a:rPr lang="nl-NL" altLang="ja-JP" sz="1000" dirty="0" err="1"/>
              <a:t>ax</a:t>
            </a:r>
            <a:r>
              <a:rPr lang="nl-NL" altLang="ja-JP" sz="1000" dirty="0"/>
              <a:t>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(:,:)</a:t>
            </a:r>
          </a:p>
          <a:p>
            <a:r>
              <a:rPr lang="nl-NL" altLang="ja-JP" sz="1000" dirty="0"/>
              <a:t>    Va =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(1,1)*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(2,2)*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(3,3)+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(1,2)*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(2,3)*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(3,1) &amp;</a:t>
            </a:r>
          </a:p>
          <a:p>
            <a:r>
              <a:rPr lang="nl-NL" altLang="ja-JP" sz="1000" dirty="0"/>
              <a:t>       </a:t>
            </a:r>
            <a:r>
              <a:rPr lang="nl-NL" altLang="ja-JP" sz="1000" dirty="0" smtClean="0"/>
              <a:t>    +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(1,3)*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(2,1)*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(3,2)-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(1,3)*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(2,2)*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(3,1) &amp;</a:t>
            </a:r>
          </a:p>
          <a:p>
            <a:r>
              <a:rPr lang="nl-NL" altLang="ja-JP" sz="1000" dirty="0"/>
              <a:t>        </a:t>
            </a:r>
            <a:r>
              <a:rPr lang="nl-NL" altLang="ja-JP" sz="1000" dirty="0" smtClean="0"/>
              <a:t>    -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(1,2)*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(2,1)*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(3,3)-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(1,1)*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(2,3)*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(3,2)</a:t>
            </a:r>
          </a:p>
          <a:p>
            <a:r>
              <a:rPr lang="nl-NL" altLang="ja-JP" sz="1000" dirty="0"/>
              <a:t>  END SUBROUTINE </a:t>
            </a:r>
            <a:r>
              <a:rPr lang="nl-NL" altLang="ja-JP" sz="1000" dirty="0" err="1"/>
              <a:t>construct_aa</a:t>
            </a:r>
            <a:endParaRPr lang="nl-NL" altLang="ja-JP" sz="1000" dirty="0"/>
          </a:p>
          <a:p>
            <a:endParaRPr lang="nl-NL" altLang="ja-JP" sz="1000" dirty="0"/>
          </a:p>
          <a:p>
            <a:r>
              <a:rPr lang="nl-NL" altLang="ja-JP" sz="1000" dirty="0">
                <a:solidFill>
                  <a:srgbClr val="FF0000"/>
                </a:solidFill>
              </a:rPr>
              <a:t>END MODULE </a:t>
            </a:r>
            <a:r>
              <a:rPr lang="nl-NL" altLang="ja-JP" sz="1000" dirty="0" err="1">
                <a:solidFill>
                  <a:srgbClr val="FF0000"/>
                </a:solidFill>
              </a:rPr>
              <a:t>aa_module</a:t>
            </a:r>
            <a:endParaRPr lang="nl-NL" altLang="ja-JP" sz="1000" dirty="0">
              <a:solidFill>
                <a:srgbClr val="FF000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6934" y="20064"/>
            <a:ext cx="2746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Basic style of a source code</a:t>
            </a:r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5580112" y="1052736"/>
            <a:ext cx="290896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モジュール</a:t>
            </a:r>
            <a:endParaRPr kumimoji="1" lang="en-US" altLang="ja-JP" dirty="0" smtClean="0"/>
          </a:p>
          <a:p>
            <a:endParaRPr lang="en-US" altLang="ja-JP" dirty="0"/>
          </a:p>
          <a:p>
            <a:r>
              <a:rPr kumimoji="1" lang="ja-JP" altLang="en-US" dirty="0" smtClean="0"/>
              <a:t>変数やサブルーチンを外部から</a:t>
            </a:r>
            <a:endParaRPr kumimoji="1" lang="en-US" altLang="ja-JP" dirty="0" smtClean="0"/>
          </a:p>
          <a:p>
            <a:r>
              <a:rPr lang="ja-JP" altLang="en-US" dirty="0" smtClean="0"/>
              <a:t>参照可能にするかどうか制御</a:t>
            </a:r>
            <a:r>
              <a:rPr kumimoji="1" lang="ja-JP" altLang="en-US" dirty="0" smtClean="0"/>
              <a:t>で</a:t>
            </a:r>
            <a:endParaRPr kumimoji="1" lang="en-US" altLang="ja-JP" dirty="0" smtClean="0"/>
          </a:p>
          <a:p>
            <a:r>
              <a:rPr kumimoji="1" lang="ja-JP" altLang="en-US" dirty="0" smtClean="0"/>
              <a:t>きる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02501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245532" y="397898"/>
            <a:ext cx="4572000" cy="62478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nl-NL" altLang="ja-JP" sz="1000" dirty="0"/>
              <a:t>MODULE </a:t>
            </a:r>
            <a:r>
              <a:rPr lang="nl-NL" altLang="ja-JP" sz="1000" dirty="0" err="1"/>
              <a:t>aa_module</a:t>
            </a:r>
            <a:endParaRPr lang="nl-NL" altLang="ja-JP" sz="1000" dirty="0"/>
          </a:p>
          <a:p>
            <a:endParaRPr lang="nl-NL" altLang="ja-JP" sz="1000" dirty="0"/>
          </a:p>
          <a:p>
            <a:r>
              <a:rPr lang="nl-NL" altLang="ja-JP" sz="1000" dirty="0"/>
              <a:t>  </a:t>
            </a:r>
            <a:r>
              <a:rPr lang="nl-NL" altLang="ja-JP" sz="1000" dirty="0" err="1"/>
              <a:t>implicit</a:t>
            </a:r>
            <a:r>
              <a:rPr lang="nl-NL" altLang="ja-JP" sz="1000" dirty="0"/>
              <a:t> none</a:t>
            </a:r>
          </a:p>
          <a:p>
            <a:endParaRPr lang="nl-NL" altLang="ja-JP" sz="1000" dirty="0"/>
          </a:p>
          <a:p>
            <a:r>
              <a:rPr lang="nl-NL" altLang="ja-JP" sz="1000" dirty="0"/>
              <a:t>  PRIVATE</a:t>
            </a:r>
          </a:p>
          <a:p>
            <a:r>
              <a:rPr lang="nl-NL" altLang="ja-JP" sz="1000" dirty="0"/>
              <a:t>  PUBLIC :: </a:t>
            </a:r>
            <a:r>
              <a:rPr lang="nl-NL" altLang="ja-JP" sz="1000" dirty="0" err="1"/>
              <a:t>ax</a:t>
            </a:r>
            <a:r>
              <a:rPr lang="nl-NL" altLang="ja-JP" sz="1000" dirty="0" smtClean="0"/>
              <a:t>, </a:t>
            </a:r>
            <a:r>
              <a:rPr lang="nl-NL" altLang="ja-JP" sz="1000" dirty="0" err="1" smtClean="0"/>
              <a:t>aa</a:t>
            </a:r>
            <a:r>
              <a:rPr lang="nl-NL" altLang="ja-JP" sz="1000" dirty="0" smtClean="0"/>
              <a:t>, Va, </a:t>
            </a:r>
            <a:r>
              <a:rPr lang="nl-NL" altLang="ja-JP" sz="1000" dirty="0" err="1" smtClean="0"/>
              <a:t>read_aa</a:t>
            </a:r>
            <a:r>
              <a:rPr lang="nl-NL" altLang="ja-JP" sz="1000" dirty="0" smtClean="0"/>
              <a:t>, </a:t>
            </a:r>
            <a:r>
              <a:rPr lang="nl-NL" altLang="ja-JP" sz="1000" dirty="0" err="1" smtClean="0"/>
              <a:t>send_aa</a:t>
            </a:r>
            <a:r>
              <a:rPr lang="nl-NL" altLang="ja-JP" sz="1000" dirty="0" smtClean="0"/>
              <a:t>, </a:t>
            </a:r>
            <a:r>
              <a:rPr lang="nl-NL" altLang="ja-JP" sz="1000" dirty="0" err="1" smtClean="0"/>
              <a:t>construct_aa</a:t>
            </a:r>
            <a:endParaRPr lang="nl-NL" altLang="ja-JP" sz="1000" dirty="0"/>
          </a:p>
          <a:p>
            <a:endParaRPr lang="nl-NL" altLang="ja-JP" sz="1000" dirty="0"/>
          </a:p>
          <a:p>
            <a:r>
              <a:rPr lang="nl-NL" altLang="ja-JP" sz="1000" dirty="0"/>
              <a:t>  real(8) :: </a:t>
            </a:r>
            <a:r>
              <a:rPr lang="nl-NL" altLang="ja-JP" sz="1000" dirty="0" err="1"/>
              <a:t>ax</a:t>
            </a:r>
            <a:r>
              <a:rPr lang="nl-NL" altLang="ja-JP" sz="1000" dirty="0" smtClean="0"/>
              <a:t>, Va</a:t>
            </a:r>
            <a:endParaRPr lang="nl-NL" altLang="ja-JP" sz="1000" dirty="0"/>
          </a:p>
          <a:p>
            <a:r>
              <a:rPr lang="nl-NL" altLang="ja-JP" sz="1000" dirty="0"/>
              <a:t>  real(8) ::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(3,3)</a:t>
            </a:r>
          </a:p>
          <a:p>
            <a:endParaRPr lang="nl-NL" altLang="ja-JP" sz="1000" dirty="0"/>
          </a:p>
          <a:p>
            <a:r>
              <a:rPr lang="nl-NL" altLang="ja-JP" sz="1000" dirty="0"/>
              <a:t>CONTAINS</a:t>
            </a:r>
          </a:p>
          <a:p>
            <a:endParaRPr lang="nl-NL" altLang="ja-JP" sz="1000" dirty="0"/>
          </a:p>
          <a:p>
            <a:r>
              <a:rPr lang="nl-NL" altLang="ja-JP" sz="1000" dirty="0"/>
              <a:t>  SUBROUTINE </a:t>
            </a:r>
            <a:r>
              <a:rPr lang="nl-NL" altLang="ja-JP" sz="1000" dirty="0" err="1"/>
              <a:t>read_aa</a:t>
            </a:r>
            <a:r>
              <a:rPr lang="nl-NL" altLang="ja-JP" sz="1000" dirty="0"/>
              <a:t>(unit)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integer,intent</a:t>
            </a:r>
            <a:r>
              <a:rPr lang="nl-NL" altLang="ja-JP" sz="1000" dirty="0"/>
              <a:t>(IN) :: unit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read</a:t>
            </a:r>
            <a:r>
              <a:rPr lang="nl-NL" altLang="ja-JP" sz="1000" dirty="0"/>
              <a:t>(unit,*) </a:t>
            </a:r>
            <a:r>
              <a:rPr lang="nl-NL" altLang="ja-JP" sz="1000" dirty="0" err="1"/>
              <a:t>ax</a:t>
            </a:r>
            <a:endParaRPr lang="nl-NL" altLang="ja-JP" sz="1000" dirty="0"/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read</a:t>
            </a:r>
            <a:r>
              <a:rPr lang="nl-NL" altLang="ja-JP" sz="1000" dirty="0"/>
              <a:t>(unit,*)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(1:3,1)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read</a:t>
            </a:r>
            <a:r>
              <a:rPr lang="nl-NL" altLang="ja-JP" sz="1000" dirty="0"/>
              <a:t>(unit,*)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(1:3,2)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read</a:t>
            </a:r>
            <a:r>
              <a:rPr lang="nl-NL" altLang="ja-JP" sz="1000" dirty="0"/>
              <a:t>(unit,*)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(1:3,3)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write</a:t>
            </a:r>
            <a:r>
              <a:rPr lang="nl-NL" altLang="ja-JP" sz="1000" dirty="0"/>
              <a:t>(*,*) "</a:t>
            </a:r>
            <a:r>
              <a:rPr lang="nl-NL" altLang="ja-JP" sz="1000" dirty="0" err="1"/>
              <a:t>ax</a:t>
            </a:r>
            <a:r>
              <a:rPr lang="nl-NL" altLang="ja-JP" sz="1000" dirty="0"/>
              <a:t>=",</a:t>
            </a:r>
            <a:r>
              <a:rPr lang="nl-NL" altLang="ja-JP" sz="1000" dirty="0" err="1"/>
              <a:t>ax</a:t>
            </a:r>
            <a:endParaRPr lang="nl-NL" altLang="ja-JP" sz="1000" dirty="0"/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write</a:t>
            </a:r>
            <a:r>
              <a:rPr lang="nl-NL" altLang="ja-JP" sz="1000" dirty="0"/>
              <a:t>(*,'(1x,"aa(1:3,1)=",3F20.15)')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(:,1)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write</a:t>
            </a:r>
            <a:r>
              <a:rPr lang="nl-NL" altLang="ja-JP" sz="1000" dirty="0"/>
              <a:t>(*,'(1x,"aa(1:3,2)=",3F20.15)')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(:,2)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write</a:t>
            </a:r>
            <a:r>
              <a:rPr lang="nl-NL" altLang="ja-JP" sz="1000" dirty="0"/>
              <a:t>(*,'(1x,"aa(1:3,3)=",3F20.15)')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(:,3)</a:t>
            </a:r>
          </a:p>
          <a:p>
            <a:r>
              <a:rPr lang="nl-NL" altLang="ja-JP" sz="1000" dirty="0"/>
              <a:t>  END SUBROUTINE </a:t>
            </a:r>
            <a:r>
              <a:rPr lang="nl-NL" altLang="ja-JP" sz="1000" dirty="0" err="1"/>
              <a:t>read_aa</a:t>
            </a:r>
            <a:endParaRPr lang="nl-NL" altLang="ja-JP" sz="1000" dirty="0"/>
          </a:p>
          <a:p>
            <a:endParaRPr lang="nl-NL" altLang="ja-JP" sz="1000" dirty="0"/>
          </a:p>
          <a:p>
            <a:r>
              <a:rPr lang="nl-NL" altLang="ja-JP" sz="1000" dirty="0"/>
              <a:t>  SUBROUTINE </a:t>
            </a:r>
            <a:r>
              <a:rPr lang="nl-NL" altLang="ja-JP" sz="1000" dirty="0" err="1"/>
              <a:t>send_aa</a:t>
            </a:r>
            <a:r>
              <a:rPr lang="nl-NL" altLang="ja-JP" sz="1000" dirty="0"/>
              <a:t>(rank)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integer,intent</a:t>
            </a:r>
            <a:r>
              <a:rPr lang="nl-NL" altLang="ja-JP" sz="1000" dirty="0"/>
              <a:t>(IN) :: rank</a:t>
            </a:r>
          </a:p>
          <a:p>
            <a:r>
              <a:rPr lang="nl-NL" altLang="ja-JP" sz="1000" dirty="0"/>
              <a:t>    integer :: </a:t>
            </a:r>
            <a:r>
              <a:rPr lang="nl-NL" altLang="ja-JP" sz="1000" dirty="0" err="1"/>
              <a:t>ierr</a:t>
            </a:r>
            <a:endParaRPr lang="nl-NL" altLang="ja-JP" sz="1000" dirty="0"/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include</a:t>
            </a:r>
            <a:r>
              <a:rPr lang="nl-NL" altLang="ja-JP" sz="1000" dirty="0"/>
              <a:t> '</a:t>
            </a:r>
            <a:r>
              <a:rPr lang="nl-NL" altLang="ja-JP" sz="1000" dirty="0" err="1"/>
              <a:t>mpif.h</a:t>
            </a:r>
            <a:r>
              <a:rPr lang="nl-NL" altLang="ja-JP" sz="1000" dirty="0"/>
              <a:t>'</a:t>
            </a:r>
          </a:p>
          <a:p>
            <a:r>
              <a:rPr lang="nl-NL" altLang="ja-JP" sz="1000" dirty="0"/>
              <a:t>    call </a:t>
            </a:r>
            <a:r>
              <a:rPr lang="nl-NL" altLang="ja-JP" sz="1000" dirty="0" err="1"/>
              <a:t>mpi_bcast</a:t>
            </a:r>
            <a:r>
              <a:rPr lang="nl-NL" altLang="ja-JP" sz="1000" dirty="0"/>
              <a:t>(ax,1,MPI_REAL8,rank,MPI_COMM_WORLD,ierr)</a:t>
            </a:r>
          </a:p>
          <a:p>
            <a:r>
              <a:rPr lang="nl-NL" altLang="ja-JP" sz="1000" dirty="0"/>
              <a:t>    call </a:t>
            </a:r>
            <a:r>
              <a:rPr lang="nl-NL" altLang="ja-JP" sz="1000" dirty="0" err="1"/>
              <a:t>mpi_bcast</a:t>
            </a:r>
            <a:r>
              <a:rPr lang="nl-NL" altLang="ja-JP" sz="1000" dirty="0"/>
              <a:t>(aa,9,MPI_REAL8,rank,MPI_COMM_WORLD,ierr)</a:t>
            </a:r>
          </a:p>
          <a:p>
            <a:r>
              <a:rPr lang="nl-NL" altLang="ja-JP" sz="1000" dirty="0"/>
              <a:t>  END SUBROUTINE </a:t>
            </a:r>
            <a:r>
              <a:rPr lang="nl-NL" altLang="ja-JP" sz="1000" dirty="0" err="1"/>
              <a:t>send_aa</a:t>
            </a:r>
            <a:endParaRPr lang="nl-NL" altLang="ja-JP" sz="1000" dirty="0"/>
          </a:p>
          <a:p>
            <a:endParaRPr lang="nl-NL" altLang="ja-JP" sz="1000" dirty="0"/>
          </a:p>
          <a:p>
            <a:r>
              <a:rPr lang="nl-NL" altLang="ja-JP" sz="1000" dirty="0"/>
              <a:t>  SUBROUTINE </a:t>
            </a:r>
            <a:r>
              <a:rPr lang="nl-NL" altLang="ja-JP" sz="1000" dirty="0" err="1"/>
              <a:t>construct_aa</a:t>
            </a:r>
            <a:endParaRPr lang="nl-NL" altLang="ja-JP" sz="1000" dirty="0"/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(:,:)=</a:t>
            </a:r>
            <a:r>
              <a:rPr lang="nl-NL" altLang="ja-JP" sz="1000" dirty="0" err="1"/>
              <a:t>ax</a:t>
            </a:r>
            <a:r>
              <a:rPr lang="nl-NL" altLang="ja-JP" sz="1000" dirty="0"/>
              <a:t>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(:,:)</a:t>
            </a:r>
          </a:p>
          <a:p>
            <a:r>
              <a:rPr lang="nl-NL" altLang="ja-JP" sz="1000" dirty="0"/>
              <a:t>    Va =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(1,1)*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(2,2)*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(3,3)+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(1,2)*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(2,3)*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(3,1) &amp;</a:t>
            </a:r>
          </a:p>
          <a:p>
            <a:r>
              <a:rPr lang="nl-NL" altLang="ja-JP" sz="1000" dirty="0"/>
              <a:t>       </a:t>
            </a:r>
            <a:r>
              <a:rPr lang="nl-NL" altLang="ja-JP" sz="1000" dirty="0" smtClean="0"/>
              <a:t>    +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(1,3)*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(2,1)*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(3,2)-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(1,3)*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(2,2)*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(3,1) &amp;</a:t>
            </a:r>
          </a:p>
          <a:p>
            <a:r>
              <a:rPr lang="nl-NL" altLang="ja-JP" sz="1000" dirty="0"/>
              <a:t>        </a:t>
            </a:r>
            <a:r>
              <a:rPr lang="nl-NL" altLang="ja-JP" sz="1000" dirty="0" smtClean="0"/>
              <a:t>    -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(1,2)*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(2,1)*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(3,3)-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(1,1)*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(2,3)*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(3,2)</a:t>
            </a:r>
          </a:p>
          <a:p>
            <a:r>
              <a:rPr lang="nl-NL" altLang="ja-JP" sz="1000" dirty="0"/>
              <a:t>  END SUBROUTINE </a:t>
            </a:r>
            <a:r>
              <a:rPr lang="nl-NL" altLang="ja-JP" sz="1000" dirty="0" err="1"/>
              <a:t>construct_aa</a:t>
            </a:r>
            <a:endParaRPr lang="nl-NL" altLang="ja-JP" sz="1000" dirty="0"/>
          </a:p>
          <a:p>
            <a:endParaRPr lang="nl-NL" altLang="ja-JP" sz="1000" dirty="0"/>
          </a:p>
          <a:p>
            <a:r>
              <a:rPr lang="nl-NL" altLang="ja-JP" sz="1000" dirty="0"/>
              <a:t>END MODULE </a:t>
            </a:r>
            <a:r>
              <a:rPr lang="nl-NL" altLang="ja-JP" sz="1000" dirty="0" err="1"/>
              <a:t>aa_module</a:t>
            </a:r>
            <a:endParaRPr lang="nl-NL" altLang="ja-JP" sz="1000" dirty="0"/>
          </a:p>
        </p:txBody>
      </p:sp>
      <p:sp>
        <p:nvSpPr>
          <p:cNvPr id="6" name="正方形/長方形 5"/>
          <p:cNvSpPr/>
          <p:nvPr/>
        </p:nvSpPr>
        <p:spPr>
          <a:xfrm>
            <a:off x="330545" y="1430866"/>
            <a:ext cx="999066" cy="508001"/>
          </a:xfrm>
          <a:prstGeom prst="rect">
            <a:avLst/>
          </a:prstGeom>
          <a:ln w="6350">
            <a:solidFill>
              <a:srgbClr val="FF0000"/>
            </a:solidFill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 flipV="1">
            <a:off x="1398728" y="1676400"/>
            <a:ext cx="4140202" cy="8467"/>
          </a:xfrm>
          <a:prstGeom prst="straightConnector1">
            <a:avLst/>
          </a:prstGeom>
          <a:ln w="63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5538930" y="1444566"/>
            <a:ext cx="2916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These variables can be </a:t>
            </a:r>
            <a:r>
              <a:rPr lang="en-US" altLang="ja-JP" sz="1400" dirty="0" smtClean="0"/>
              <a:t>access</a:t>
            </a:r>
            <a:r>
              <a:rPr kumimoji="1" lang="en-US" altLang="ja-JP" sz="1400" dirty="0" smtClean="0"/>
              <a:t>ed from</a:t>
            </a:r>
          </a:p>
          <a:p>
            <a:r>
              <a:rPr lang="en-US" altLang="ja-JP" sz="1400" dirty="0" smtClean="0"/>
              <a:t>the all subroutines in this module.</a:t>
            </a:r>
            <a:endParaRPr kumimoji="1" lang="ja-JP" altLang="en-US" sz="1400" dirty="0"/>
          </a:p>
        </p:txBody>
      </p:sp>
      <p:cxnSp>
        <p:nvCxnSpPr>
          <p:cNvPr id="11" name="直線矢印コネクタ 10"/>
          <p:cNvCxnSpPr/>
          <p:nvPr/>
        </p:nvCxnSpPr>
        <p:spPr>
          <a:xfrm flipV="1">
            <a:off x="1758479" y="4351680"/>
            <a:ext cx="4140202" cy="8467"/>
          </a:xfrm>
          <a:prstGeom prst="straightConnector1">
            <a:avLst/>
          </a:prstGeom>
          <a:ln w="6350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5846844" y="4169240"/>
            <a:ext cx="2353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This variable can be </a:t>
            </a:r>
            <a:r>
              <a:rPr lang="en-US" altLang="ja-JP" sz="1400" dirty="0"/>
              <a:t>u</a:t>
            </a:r>
            <a:r>
              <a:rPr lang="en-US" altLang="ja-JP" sz="1400" dirty="0" smtClean="0"/>
              <a:t>s</a:t>
            </a:r>
            <a:r>
              <a:rPr kumimoji="1" lang="en-US" altLang="ja-JP" sz="1400" dirty="0" smtClean="0"/>
              <a:t>ed only</a:t>
            </a:r>
          </a:p>
          <a:p>
            <a:r>
              <a:rPr lang="en-US" altLang="ja-JP" sz="1400" dirty="0" smtClean="0"/>
              <a:t>in this subroutine.</a:t>
            </a:r>
            <a:endParaRPr kumimoji="1" lang="ja-JP" altLang="en-US" sz="1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538930" y="2080372"/>
            <a:ext cx="31377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We can control the permission of access</a:t>
            </a:r>
          </a:p>
          <a:p>
            <a:r>
              <a:rPr kumimoji="1" lang="en-US" altLang="ja-JP" sz="1400" dirty="0" smtClean="0"/>
              <a:t>to these variables (and also subroutines)</a:t>
            </a:r>
          </a:p>
          <a:p>
            <a:r>
              <a:rPr kumimoji="1" lang="en-US" altLang="ja-JP" sz="1400" dirty="0" smtClean="0"/>
              <a:t>from the outside of </a:t>
            </a:r>
            <a:r>
              <a:rPr lang="en-US" altLang="ja-JP" sz="1400" dirty="0" smtClean="0"/>
              <a:t>this module.</a:t>
            </a:r>
            <a:endParaRPr kumimoji="1" lang="ja-JP" altLang="en-US" sz="1400" dirty="0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2056239" y="1365120"/>
            <a:ext cx="3482691" cy="887041"/>
          </a:xfrm>
          <a:prstGeom prst="straightConnector1">
            <a:avLst/>
          </a:prstGeom>
          <a:ln w="6350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372845" y="1207845"/>
            <a:ext cx="2763351" cy="157275"/>
          </a:xfrm>
          <a:prstGeom prst="rect">
            <a:avLst/>
          </a:prstGeom>
          <a:ln w="6350">
            <a:solidFill>
              <a:srgbClr val="0000FF"/>
            </a:solidFill>
            <a:tailEnd type="non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2798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245532" y="397898"/>
            <a:ext cx="4572000" cy="62478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nl-NL" altLang="ja-JP" sz="1000" dirty="0"/>
              <a:t>MODULE </a:t>
            </a:r>
            <a:r>
              <a:rPr lang="nl-NL" altLang="ja-JP" sz="1000" dirty="0" err="1"/>
              <a:t>aa_module</a:t>
            </a:r>
            <a:endParaRPr lang="nl-NL" altLang="ja-JP" sz="1000" dirty="0"/>
          </a:p>
          <a:p>
            <a:endParaRPr lang="nl-NL" altLang="ja-JP" sz="1000" dirty="0"/>
          </a:p>
          <a:p>
            <a:r>
              <a:rPr lang="nl-NL" altLang="ja-JP" sz="1000" dirty="0"/>
              <a:t>  </a:t>
            </a:r>
            <a:r>
              <a:rPr lang="nl-NL" altLang="ja-JP" sz="1000" dirty="0" err="1"/>
              <a:t>implicit</a:t>
            </a:r>
            <a:r>
              <a:rPr lang="nl-NL" altLang="ja-JP" sz="1000" dirty="0"/>
              <a:t> none</a:t>
            </a:r>
          </a:p>
          <a:p>
            <a:endParaRPr lang="nl-NL" altLang="ja-JP" sz="1000" dirty="0"/>
          </a:p>
          <a:p>
            <a:r>
              <a:rPr lang="nl-NL" altLang="ja-JP" sz="1000" dirty="0"/>
              <a:t>  PRIVATE</a:t>
            </a:r>
          </a:p>
          <a:p>
            <a:r>
              <a:rPr lang="nl-NL" altLang="ja-JP" sz="1000" dirty="0"/>
              <a:t>  PUBLIC :: </a:t>
            </a:r>
            <a:r>
              <a:rPr lang="nl-NL" altLang="ja-JP" sz="1000" dirty="0" err="1"/>
              <a:t>ax</a:t>
            </a:r>
            <a:r>
              <a:rPr lang="nl-NL" altLang="ja-JP" sz="1000" dirty="0" smtClean="0"/>
              <a:t>, </a:t>
            </a:r>
            <a:r>
              <a:rPr lang="nl-NL" altLang="ja-JP" sz="1000" dirty="0" err="1" smtClean="0"/>
              <a:t>aa</a:t>
            </a:r>
            <a:r>
              <a:rPr lang="nl-NL" altLang="ja-JP" sz="1000" dirty="0" smtClean="0"/>
              <a:t>, Va, </a:t>
            </a:r>
            <a:r>
              <a:rPr lang="nl-NL" altLang="ja-JP" sz="1000" dirty="0" err="1" smtClean="0"/>
              <a:t>read_aa</a:t>
            </a:r>
            <a:r>
              <a:rPr lang="nl-NL" altLang="ja-JP" sz="1000" dirty="0" smtClean="0"/>
              <a:t>, </a:t>
            </a:r>
            <a:r>
              <a:rPr lang="nl-NL" altLang="ja-JP" sz="1000" dirty="0" err="1" smtClean="0"/>
              <a:t>send_aa</a:t>
            </a:r>
            <a:r>
              <a:rPr lang="nl-NL" altLang="ja-JP" sz="1000" dirty="0" smtClean="0"/>
              <a:t>, </a:t>
            </a:r>
            <a:r>
              <a:rPr lang="nl-NL" altLang="ja-JP" sz="1000" dirty="0" err="1" smtClean="0"/>
              <a:t>construct_aa</a:t>
            </a:r>
            <a:endParaRPr lang="nl-NL" altLang="ja-JP" sz="1000" dirty="0"/>
          </a:p>
          <a:p>
            <a:endParaRPr lang="nl-NL" altLang="ja-JP" sz="1000" dirty="0"/>
          </a:p>
          <a:p>
            <a:r>
              <a:rPr lang="nl-NL" altLang="ja-JP" sz="1000" dirty="0"/>
              <a:t>  real(8) :: </a:t>
            </a:r>
            <a:r>
              <a:rPr lang="nl-NL" altLang="ja-JP" sz="1000" dirty="0" err="1"/>
              <a:t>ax</a:t>
            </a:r>
            <a:r>
              <a:rPr lang="nl-NL" altLang="ja-JP" sz="1000" dirty="0" smtClean="0"/>
              <a:t>, Va</a:t>
            </a:r>
            <a:endParaRPr lang="nl-NL" altLang="ja-JP" sz="1000" dirty="0"/>
          </a:p>
          <a:p>
            <a:r>
              <a:rPr lang="nl-NL" altLang="ja-JP" sz="1000" dirty="0"/>
              <a:t>  real(8) ::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</a:t>
            </a:r>
            <a:r>
              <a:rPr lang="nl-NL" altLang="ja-JP" sz="1000" dirty="0" smtClean="0"/>
              <a:t>3,3)</a:t>
            </a:r>
            <a:endParaRPr lang="nl-NL" altLang="ja-JP" sz="1000" dirty="0"/>
          </a:p>
          <a:p>
            <a:endParaRPr lang="nl-NL" altLang="ja-JP" sz="1000" dirty="0"/>
          </a:p>
          <a:p>
            <a:r>
              <a:rPr lang="nl-NL" altLang="ja-JP" sz="1000" dirty="0"/>
              <a:t>CONTAINS</a:t>
            </a:r>
          </a:p>
          <a:p>
            <a:endParaRPr lang="nl-NL" altLang="ja-JP" sz="1000" dirty="0"/>
          </a:p>
          <a:p>
            <a:r>
              <a:rPr lang="nl-NL" altLang="ja-JP" sz="1000" dirty="0"/>
              <a:t>  SUBROUTINE </a:t>
            </a:r>
            <a:r>
              <a:rPr lang="nl-NL" altLang="ja-JP" sz="1000" dirty="0" err="1"/>
              <a:t>read_aa</a:t>
            </a:r>
            <a:r>
              <a:rPr lang="nl-NL" altLang="ja-JP" sz="1000" dirty="0"/>
              <a:t>(unit)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integer,intent</a:t>
            </a:r>
            <a:r>
              <a:rPr lang="nl-NL" altLang="ja-JP" sz="1000" dirty="0"/>
              <a:t>(IN) :: unit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read</a:t>
            </a:r>
            <a:r>
              <a:rPr lang="nl-NL" altLang="ja-JP" sz="1000" dirty="0"/>
              <a:t>(unit,*) </a:t>
            </a:r>
            <a:r>
              <a:rPr lang="nl-NL" altLang="ja-JP" sz="1000" dirty="0" err="1"/>
              <a:t>ax</a:t>
            </a:r>
            <a:endParaRPr lang="nl-NL" altLang="ja-JP" sz="1000" dirty="0"/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read</a:t>
            </a:r>
            <a:r>
              <a:rPr lang="nl-NL" altLang="ja-JP" sz="1000" dirty="0"/>
              <a:t>(unit,*)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(1:3,1)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read</a:t>
            </a:r>
            <a:r>
              <a:rPr lang="nl-NL" altLang="ja-JP" sz="1000" dirty="0"/>
              <a:t>(unit,*)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(1:3,2)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read</a:t>
            </a:r>
            <a:r>
              <a:rPr lang="nl-NL" altLang="ja-JP" sz="1000" dirty="0"/>
              <a:t>(unit,*)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(1:3,3)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write</a:t>
            </a:r>
            <a:r>
              <a:rPr lang="nl-NL" altLang="ja-JP" sz="1000" dirty="0"/>
              <a:t>(*,*) "</a:t>
            </a:r>
            <a:r>
              <a:rPr lang="nl-NL" altLang="ja-JP" sz="1000" dirty="0" err="1"/>
              <a:t>ax</a:t>
            </a:r>
            <a:r>
              <a:rPr lang="nl-NL" altLang="ja-JP" sz="1000" dirty="0"/>
              <a:t>=",</a:t>
            </a:r>
            <a:r>
              <a:rPr lang="nl-NL" altLang="ja-JP" sz="1000" dirty="0" err="1"/>
              <a:t>ax</a:t>
            </a:r>
            <a:endParaRPr lang="nl-NL" altLang="ja-JP" sz="1000" dirty="0"/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write</a:t>
            </a:r>
            <a:r>
              <a:rPr lang="nl-NL" altLang="ja-JP" sz="1000" dirty="0"/>
              <a:t>(*,'(1x,"aa(1:3,1)=",3F20.15)')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(:,1)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write</a:t>
            </a:r>
            <a:r>
              <a:rPr lang="nl-NL" altLang="ja-JP" sz="1000" dirty="0"/>
              <a:t>(*,'(1x,"aa(1:3,2)=",3F20.15)')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(:,2)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write</a:t>
            </a:r>
            <a:r>
              <a:rPr lang="nl-NL" altLang="ja-JP" sz="1000" dirty="0"/>
              <a:t>(*,'(1x,"aa(1:3,3)=",3F20.15)')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(:,3)</a:t>
            </a:r>
          </a:p>
          <a:p>
            <a:r>
              <a:rPr lang="nl-NL" altLang="ja-JP" sz="1000" dirty="0"/>
              <a:t>  END SUBROUTINE </a:t>
            </a:r>
            <a:r>
              <a:rPr lang="nl-NL" altLang="ja-JP" sz="1000" dirty="0" err="1"/>
              <a:t>read_aa</a:t>
            </a:r>
            <a:endParaRPr lang="nl-NL" altLang="ja-JP" sz="1000" dirty="0"/>
          </a:p>
          <a:p>
            <a:endParaRPr lang="nl-NL" altLang="ja-JP" sz="1000" dirty="0"/>
          </a:p>
          <a:p>
            <a:r>
              <a:rPr lang="nl-NL" altLang="ja-JP" sz="1000" dirty="0"/>
              <a:t>  SUBROUTINE </a:t>
            </a:r>
            <a:r>
              <a:rPr lang="nl-NL" altLang="ja-JP" sz="1000" dirty="0" err="1"/>
              <a:t>send_aa</a:t>
            </a:r>
            <a:r>
              <a:rPr lang="nl-NL" altLang="ja-JP" sz="1000" dirty="0"/>
              <a:t>(rank)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integer,intent</a:t>
            </a:r>
            <a:r>
              <a:rPr lang="nl-NL" altLang="ja-JP" sz="1000" dirty="0"/>
              <a:t>(IN) :: rank</a:t>
            </a:r>
          </a:p>
          <a:p>
            <a:r>
              <a:rPr lang="nl-NL" altLang="ja-JP" sz="1000" dirty="0"/>
              <a:t>    integer :: </a:t>
            </a:r>
            <a:r>
              <a:rPr lang="nl-NL" altLang="ja-JP" sz="1000" dirty="0" err="1"/>
              <a:t>ierr</a:t>
            </a:r>
            <a:endParaRPr lang="nl-NL" altLang="ja-JP" sz="1000" dirty="0"/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include</a:t>
            </a:r>
            <a:r>
              <a:rPr lang="nl-NL" altLang="ja-JP" sz="1000" dirty="0"/>
              <a:t> '</a:t>
            </a:r>
            <a:r>
              <a:rPr lang="nl-NL" altLang="ja-JP" sz="1000" dirty="0" err="1"/>
              <a:t>mpif.h</a:t>
            </a:r>
            <a:r>
              <a:rPr lang="nl-NL" altLang="ja-JP" sz="1000" dirty="0"/>
              <a:t>'</a:t>
            </a:r>
          </a:p>
          <a:p>
            <a:r>
              <a:rPr lang="nl-NL" altLang="ja-JP" sz="1000" dirty="0"/>
              <a:t>    call </a:t>
            </a:r>
            <a:r>
              <a:rPr lang="nl-NL" altLang="ja-JP" sz="1000" dirty="0" err="1"/>
              <a:t>mpi_bcast</a:t>
            </a:r>
            <a:r>
              <a:rPr lang="nl-NL" altLang="ja-JP" sz="1000" dirty="0"/>
              <a:t>(ax,1,MPI_REAL8,rank,MPI_COMM_WORLD,ierr)</a:t>
            </a:r>
          </a:p>
          <a:p>
            <a:r>
              <a:rPr lang="nl-NL" altLang="ja-JP" sz="1000" dirty="0"/>
              <a:t>    call </a:t>
            </a:r>
            <a:r>
              <a:rPr lang="nl-NL" altLang="ja-JP" sz="1000" dirty="0" err="1"/>
              <a:t>mpi_bcast</a:t>
            </a:r>
            <a:r>
              <a:rPr lang="nl-NL" altLang="ja-JP" sz="1000" dirty="0"/>
              <a:t>(aa,9,MPI_REAL8,rank,MPI_COMM_WORLD,ierr)</a:t>
            </a:r>
          </a:p>
          <a:p>
            <a:r>
              <a:rPr lang="nl-NL" altLang="ja-JP" sz="1000" dirty="0"/>
              <a:t>  END SUBROUTINE </a:t>
            </a:r>
            <a:r>
              <a:rPr lang="nl-NL" altLang="ja-JP" sz="1000" dirty="0" err="1"/>
              <a:t>send_aa</a:t>
            </a:r>
            <a:endParaRPr lang="nl-NL" altLang="ja-JP" sz="1000" dirty="0"/>
          </a:p>
          <a:p>
            <a:endParaRPr lang="nl-NL" altLang="ja-JP" sz="1000" dirty="0"/>
          </a:p>
          <a:p>
            <a:r>
              <a:rPr lang="nl-NL" altLang="ja-JP" sz="1000" dirty="0"/>
              <a:t>  SUBROUTINE </a:t>
            </a:r>
            <a:r>
              <a:rPr lang="nl-NL" altLang="ja-JP" sz="1000" dirty="0" err="1"/>
              <a:t>construct_aa</a:t>
            </a:r>
            <a:endParaRPr lang="nl-NL" altLang="ja-JP" sz="1000" dirty="0"/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(:,:)=</a:t>
            </a:r>
            <a:r>
              <a:rPr lang="nl-NL" altLang="ja-JP" sz="1000" dirty="0" err="1"/>
              <a:t>ax</a:t>
            </a:r>
            <a:r>
              <a:rPr lang="nl-NL" altLang="ja-JP" sz="1000" dirty="0"/>
              <a:t>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(:,:)</a:t>
            </a:r>
          </a:p>
          <a:p>
            <a:r>
              <a:rPr lang="nl-NL" altLang="ja-JP" sz="1000" dirty="0"/>
              <a:t>    Va =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(1,1)*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(2,2)*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(3,3)+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(1,2)*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(2,3)*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(3,1) &amp;</a:t>
            </a:r>
          </a:p>
          <a:p>
            <a:r>
              <a:rPr lang="nl-NL" altLang="ja-JP" sz="1000" dirty="0"/>
              <a:t>       </a:t>
            </a:r>
            <a:r>
              <a:rPr lang="nl-NL" altLang="ja-JP" sz="1000" dirty="0" smtClean="0"/>
              <a:t>    +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(1,3)*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(2,1)*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(3,2)-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(1,3)*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(2,2)*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(3,1) &amp;</a:t>
            </a:r>
          </a:p>
          <a:p>
            <a:r>
              <a:rPr lang="nl-NL" altLang="ja-JP" sz="1000" dirty="0"/>
              <a:t>        </a:t>
            </a:r>
            <a:r>
              <a:rPr lang="nl-NL" altLang="ja-JP" sz="1000" dirty="0" smtClean="0"/>
              <a:t>    -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(1,2)*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(2,1)*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(3,3)-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(1,1)*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(2,3)*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(3,2)</a:t>
            </a:r>
          </a:p>
          <a:p>
            <a:r>
              <a:rPr lang="nl-NL" altLang="ja-JP" sz="1000" dirty="0"/>
              <a:t>  END SUBROUTINE </a:t>
            </a:r>
            <a:r>
              <a:rPr lang="nl-NL" altLang="ja-JP" sz="1000" dirty="0" err="1"/>
              <a:t>construct_aa</a:t>
            </a:r>
            <a:endParaRPr lang="nl-NL" altLang="ja-JP" sz="1000" dirty="0"/>
          </a:p>
          <a:p>
            <a:endParaRPr lang="nl-NL" altLang="ja-JP" sz="1000" dirty="0"/>
          </a:p>
          <a:p>
            <a:r>
              <a:rPr lang="nl-NL" altLang="ja-JP" sz="1000" dirty="0"/>
              <a:t>END MODULE </a:t>
            </a:r>
            <a:r>
              <a:rPr lang="nl-NL" altLang="ja-JP" sz="1000" dirty="0" err="1"/>
              <a:t>aa_module</a:t>
            </a:r>
            <a:endParaRPr lang="nl-NL" altLang="ja-JP" sz="1000" dirty="0"/>
          </a:p>
        </p:txBody>
      </p:sp>
      <p:sp>
        <p:nvSpPr>
          <p:cNvPr id="2" name="正方形/長方形 1"/>
          <p:cNvSpPr/>
          <p:nvPr/>
        </p:nvSpPr>
        <p:spPr>
          <a:xfrm>
            <a:off x="5418666" y="1100821"/>
            <a:ext cx="2345267" cy="178510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00" dirty="0"/>
              <a:t>PROGRAM test</a:t>
            </a:r>
          </a:p>
          <a:p>
            <a:endParaRPr lang="en-US" altLang="ja-JP" sz="1000" dirty="0"/>
          </a:p>
          <a:p>
            <a:r>
              <a:rPr lang="en-US" altLang="ja-JP" sz="1000" dirty="0"/>
              <a:t>  use </a:t>
            </a:r>
            <a:r>
              <a:rPr lang="en-US" altLang="ja-JP" sz="1000" dirty="0" err="1"/>
              <a:t>aa_module</a:t>
            </a:r>
            <a:endParaRPr lang="en-US" altLang="ja-JP" sz="1000" dirty="0"/>
          </a:p>
          <a:p>
            <a:endParaRPr lang="en-US" altLang="ja-JP" sz="1000" dirty="0"/>
          </a:p>
          <a:p>
            <a:r>
              <a:rPr lang="en-US" altLang="ja-JP" sz="1000" dirty="0"/>
              <a:t>  implicit none</a:t>
            </a:r>
          </a:p>
          <a:p>
            <a:endParaRPr lang="en-US" altLang="ja-JP" sz="1000" dirty="0"/>
          </a:p>
          <a:p>
            <a:r>
              <a:rPr lang="en-US" altLang="ja-JP" sz="1000" dirty="0"/>
              <a:t>  write(*,*) "ax=",ax</a:t>
            </a:r>
          </a:p>
          <a:p>
            <a:endParaRPr lang="en-US" altLang="ja-JP" sz="1000" dirty="0"/>
          </a:p>
          <a:p>
            <a:r>
              <a:rPr lang="en-US" altLang="ja-JP" sz="1000" dirty="0"/>
              <a:t>  call </a:t>
            </a:r>
            <a:r>
              <a:rPr lang="en-US" altLang="ja-JP" sz="1000" dirty="0" err="1"/>
              <a:t>construct_aa</a:t>
            </a:r>
            <a:endParaRPr lang="en-US" altLang="ja-JP" sz="1000" dirty="0"/>
          </a:p>
          <a:p>
            <a:endParaRPr lang="en-US" altLang="ja-JP" sz="1000" dirty="0"/>
          </a:p>
          <a:p>
            <a:r>
              <a:rPr lang="en-US" altLang="ja-JP" sz="1000" dirty="0"/>
              <a:t>END PROGRAM test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5418666" y="3544670"/>
            <a:ext cx="2345267" cy="55399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nl-NL" altLang="ja-JP" sz="1000" dirty="0" smtClean="0"/>
              <a:t>&gt; mpif90  aa_module</a:t>
            </a:r>
            <a:r>
              <a:rPr lang="nl-NL" altLang="ja-JP" sz="1000" dirty="0"/>
              <a:t>.f90 </a:t>
            </a:r>
            <a:r>
              <a:rPr lang="nl-NL" altLang="ja-JP" sz="1000" dirty="0" smtClean="0"/>
              <a:t> test</a:t>
            </a:r>
            <a:r>
              <a:rPr lang="nl-NL" altLang="ja-JP" sz="1000" dirty="0"/>
              <a:t>.f90 </a:t>
            </a:r>
          </a:p>
          <a:p>
            <a:r>
              <a:rPr lang="nl-NL" altLang="ja-JP" sz="1000" dirty="0"/>
              <a:t>&gt;</a:t>
            </a:r>
            <a:r>
              <a:rPr lang="nl-NL" altLang="ja-JP" sz="1000" dirty="0" smtClean="0"/>
              <a:t> </a:t>
            </a:r>
            <a:r>
              <a:rPr lang="nl-NL" altLang="ja-JP" sz="1000" dirty="0"/>
              <a:t>./</a:t>
            </a:r>
            <a:r>
              <a:rPr lang="nl-NL" altLang="ja-JP" sz="1000" dirty="0" err="1"/>
              <a:t>a.out</a:t>
            </a:r>
            <a:r>
              <a:rPr lang="nl-NL" altLang="ja-JP" sz="1000" dirty="0"/>
              <a:t> </a:t>
            </a:r>
          </a:p>
          <a:p>
            <a:r>
              <a:rPr lang="nl-NL" altLang="ja-JP" sz="1000" dirty="0"/>
              <a:t> </a:t>
            </a:r>
            <a:r>
              <a:rPr lang="nl-NL" altLang="ja-JP" sz="1000" dirty="0" err="1"/>
              <a:t>ax</a:t>
            </a:r>
            <a:r>
              <a:rPr lang="nl-NL" altLang="ja-JP" sz="1000" dirty="0"/>
              <a:t>=  0.000000000000000E+000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418666" y="3236893"/>
            <a:ext cx="1702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 smtClean="0">
                <a:solidFill>
                  <a:srgbClr val="0000FF"/>
                </a:solidFill>
              </a:rPr>
              <a:t>Compile &amp; Execution</a:t>
            </a:r>
            <a:endParaRPr kumimoji="1" lang="ja-JP" altLang="en-US" sz="1400" dirty="0">
              <a:solidFill>
                <a:srgbClr val="0000FF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418666" y="722293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 smtClean="0">
                <a:solidFill>
                  <a:srgbClr val="0000FF"/>
                </a:solidFill>
              </a:rPr>
              <a:t>Test code</a:t>
            </a:r>
            <a:endParaRPr kumimoji="1" lang="ja-JP" alt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244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245532" y="397898"/>
            <a:ext cx="4572000" cy="62478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nl-NL" altLang="ja-JP" sz="1000" dirty="0"/>
              <a:t>MODULE </a:t>
            </a:r>
            <a:r>
              <a:rPr lang="nl-NL" altLang="ja-JP" sz="1000" dirty="0" err="1"/>
              <a:t>aa_module</a:t>
            </a:r>
            <a:endParaRPr lang="nl-NL" altLang="ja-JP" sz="1000" dirty="0"/>
          </a:p>
          <a:p>
            <a:endParaRPr lang="nl-NL" altLang="ja-JP" sz="1000" dirty="0"/>
          </a:p>
          <a:p>
            <a:r>
              <a:rPr lang="nl-NL" altLang="ja-JP" sz="1000" dirty="0"/>
              <a:t>  </a:t>
            </a:r>
            <a:r>
              <a:rPr lang="nl-NL" altLang="ja-JP" sz="1000" dirty="0" err="1"/>
              <a:t>implicit</a:t>
            </a:r>
            <a:r>
              <a:rPr lang="nl-NL" altLang="ja-JP" sz="1000" dirty="0"/>
              <a:t> none</a:t>
            </a:r>
          </a:p>
          <a:p>
            <a:endParaRPr lang="nl-NL" altLang="ja-JP" sz="1000" dirty="0"/>
          </a:p>
          <a:p>
            <a:r>
              <a:rPr lang="nl-NL" altLang="ja-JP" sz="1000" dirty="0"/>
              <a:t>  PRIVATE</a:t>
            </a:r>
          </a:p>
          <a:p>
            <a:r>
              <a:rPr lang="nl-NL" altLang="ja-JP" sz="1000" dirty="0" smtClean="0"/>
              <a:t>!  </a:t>
            </a:r>
            <a:r>
              <a:rPr lang="nl-NL" altLang="ja-JP" sz="1000" dirty="0"/>
              <a:t>PUBLIC :: </a:t>
            </a:r>
            <a:r>
              <a:rPr lang="nl-NL" altLang="ja-JP" sz="1000" dirty="0" err="1"/>
              <a:t>ax</a:t>
            </a:r>
            <a:r>
              <a:rPr lang="nl-NL" altLang="ja-JP" sz="1000" dirty="0" smtClean="0"/>
              <a:t>, </a:t>
            </a:r>
            <a:r>
              <a:rPr lang="nl-NL" altLang="ja-JP" sz="1000" dirty="0" err="1" smtClean="0"/>
              <a:t>aa</a:t>
            </a:r>
            <a:r>
              <a:rPr lang="nl-NL" altLang="ja-JP" sz="1000" dirty="0" smtClean="0"/>
              <a:t>, Va, </a:t>
            </a:r>
            <a:r>
              <a:rPr lang="nl-NL" altLang="ja-JP" sz="1000" dirty="0" err="1" smtClean="0"/>
              <a:t>read_aa</a:t>
            </a:r>
            <a:r>
              <a:rPr lang="nl-NL" altLang="ja-JP" sz="1000" dirty="0" smtClean="0"/>
              <a:t>, </a:t>
            </a:r>
            <a:r>
              <a:rPr lang="nl-NL" altLang="ja-JP" sz="1000" dirty="0" err="1" smtClean="0"/>
              <a:t>send_aa</a:t>
            </a:r>
            <a:r>
              <a:rPr lang="nl-NL" altLang="ja-JP" sz="1000" dirty="0" smtClean="0"/>
              <a:t>, </a:t>
            </a:r>
            <a:r>
              <a:rPr lang="nl-NL" altLang="ja-JP" sz="1000" dirty="0" err="1" smtClean="0"/>
              <a:t>construct_aa</a:t>
            </a:r>
            <a:endParaRPr lang="nl-NL" altLang="ja-JP" sz="1000" dirty="0"/>
          </a:p>
          <a:p>
            <a:endParaRPr lang="nl-NL" altLang="ja-JP" sz="1000" dirty="0"/>
          </a:p>
          <a:p>
            <a:r>
              <a:rPr lang="nl-NL" altLang="ja-JP" sz="1000" dirty="0"/>
              <a:t>  real(8) :: </a:t>
            </a:r>
            <a:r>
              <a:rPr lang="nl-NL" altLang="ja-JP" sz="1000" dirty="0" err="1"/>
              <a:t>ax</a:t>
            </a:r>
            <a:r>
              <a:rPr lang="nl-NL" altLang="ja-JP" sz="1000" dirty="0" smtClean="0"/>
              <a:t>, Va</a:t>
            </a:r>
            <a:endParaRPr lang="nl-NL" altLang="ja-JP" sz="1000" dirty="0"/>
          </a:p>
          <a:p>
            <a:r>
              <a:rPr lang="nl-NL" altLang="ja-JP" sz="1000" dirty="0"/>
              <a:t>  real(8) ::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</a:t>
            </a:r>
            <a:r>
              <a:rPr lang="nl-NL" altLang="ja-JP" sz="1000" dirty="0" smtClean="0"/>
              <a:t>3,3)</a:t>
            </a:r>
            <a:endParaRPr lang="nl-NL" altLang="ja-JP" sz="1000" dirty="0"/>
          </a:p>
          <a:p>
            <a:endParaRPr lang="nl-NL" altLang="ja-JP" sz="1000" dirty="0"/>
          </a:p>
          <a:p>
            <a:r>
              <a:rPr lang="nl-NL" altLang="ja-JP" sz="1000" dirty="0"/>
              <a:t>CONTAINS</a:t>
            </a:r>
          </a:p>
          <a:p>
            <a:endParaRPr lang="nl-NL" altLang="ja-JP" sz="1000" dirty="0"/>
          </a:p>
          <a:p>
            <a:r>
              <a:rPr lang="nl-NL" altLang="ja-JP" sz="1000" dirty="0"/>
              <a:t>  SUBROUTINE </a:t>
            </a:r>
            <a:r>
              <a:rPr lang="nl-NL" altLang="ja-JP" sz="1000" dirty="0" err="1"/>
              <a:t>read_aa</a:t>
            </a:r>
            <a:r>
              <a:rPr lang="nl-NL" altLang="ja-JP" sz="1000" dirty="0"/>
              <a:t>(unit)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integer,intent</a:t>
            </a:r>
            <a:r>
              <a:rPr lang="nl-NL" altLang="ja-JP" sz="1000" dirty="0"/>
              <a:t>(IN) :: unit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read</a:t>
            </a:r>
            <a:r>
              <a:rPr lang="nl-NL" altLang="ja-JP" sz="1000" dirty="0"/>
              <a:t>(unit,*) </a:t>
            </a:r>
            <a:r>
              <a:rPr lang="nl-NL" altLang="ja-JP" sz="1000" dirty="0" err="1"/>
              <a:t>ax</a:t>
            </a:r>
            <a:endParaRPr lang="nl-NL" altLang="ja-JP" sz="1000" dirty="0"/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read</a:t>
            </a:r>
            <a:r>
              <a:rPr lang="nl-NL" altLang="ja-JP" sz="1000" dirty="0"/>
              <a:t>(unit,*)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(1:3,1)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read</a:t>
            </a:r>
            <a:r>
              <a:rPr lang="nl-NL" altLang="ja-JP" sz="1000" dirty="0"/>
              <a:t>(unit,*)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(1:3,2)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read</a:t>
            </a:r>
            <a:r>
              <a:rPr lang="nl-NL" altLang="ja-JP" sz="1000" dirty="0"/>
              <a:t>(unit,*)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(1:3,3)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write</a:t>
            </a:r>
            <a:r>
              <a:rPr lang="nl-NL" altLang="ja-JP" sz="1000" dirty="0"/>
              <a:t>(*,*) "</a:t>
            </a:r>
            <a:r>
              <a:rPr lang="nl-NL" altLang="ja-JP" sz="1000" dirty="0" err="1"/>
              <a:t>ax</a:t>
            </a:r>
            <a:r>
              <a:rPr lang="nl-NL" altLang="ja-JP" sz="1000" dirty="0"/>
              <a:t>=",</a:t>
            </a:r>
            <a:r>
              <a:rPr lang="nl-NL" altLang="ja-JP" sz="1000" dirty="0" err="1"/>
              <a:t>ax</a:t>
            </a:r>
            <a:endParaRPr lang="nl-NL" altLang="ja-JP" sz="1000" dirty="0"/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write</a:t>
            </a:r>
            <a:r>
              <a:rPr lang="nl-NL" altLang="ja-JP" sz="1000" dirty="0"/>
              <a:t>(*,'(1x,"aa(1:3,1)=",3F20.15)')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(:,1)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write</a:t>
            </a:r>
            <a:r>
              <a:rPr lang="nl-NL" altLang="ja-JP" sz="1000" dirty="0"/>
              <a:t>(*,'(1x,"aa(1:3,2)=",3F20.15)')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(:,2)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write</a:t>
            </a:r>
            <a:r>
              <a:rPr lang="nl-NL" altLang="ja-JP" sz="1000" dirty="0"/>
              <a:t>(*,'(1x,"aa(1:3,3)=",3F20.15)')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(:,3)</a:t>
            </a:r>
          </a:p>
          <a:p>
            <a:r>
              <a:rPr lang="nl-NL" altLang="ja-JP" sz="1000" dirty="0"/>
              <a:t>  END SUBROUTINE </a:t>
            </a:r>
            <a:r>
              <a:rPr lang="nl-NL" altLang="ja-JP" sz="1000" dirty="0" err="1"/>
              <a:t>read_aa</a:t>
            </a:r>
            <a:endParaRPr lang="nl-NL" altLang="ja-JP" sz="1000" dirty="0"/>
          </a:p>
          <a:p>
            <a:endParaRPr lang="nl-NL" altLang="ja-JP" sz="1000" dirty="0"/>
          </a:p>
          <a:p>
            <a:r>
              <a:rPr lang="nl-NL" altLang="ja-JP" sz="1000" dirty="0"/>
              <a:t>  SUBROUTINE </a:t>
            </a:r>
            <a:r>
              <a:rPr lang="nl-NL" altLang="ja-JP" sz="1000" dirty="0" err="1"/>
              <a:t>send_aa</a:t>
            </a:r>
            <a:r>
              <a:rPr lang="nl-NL" altLang="ja-JP" sz="1000" dirty="0"/>
              <a:t>(rank)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integer,intent</a:t>
            </a:r>
            <a:r>
              <a:rPr lang="nl-NL" altLang="ja-JP" sz="1000" dirty="0"/>
              <a:t>(IN) :: rank</a:t>
            </a:r>
          </a:p>
          <a:p>
            <a:r>
              <a:rPr lang="nl-NL" altLang="ja-JP" sz="1000" dirty="0"/>
              <a:t>    integer :: </a:t>
            </a:r>
            <a:r>
              <a:rPr lang="nl-NL" altLang="ja-JP" sz="1000" dirty="0" err="1"/>
              <a:t>ierr</a:t>
            </a:r>
            <a:endParaRPr lang="nl-NL" altLang="ja-JP" sz="1000" dirty="0"/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include</a:t>
            </a:r>
            <a:r>
              <a:rPr lang="nl-NL" altLang="ja-JP" sz="1000" dirty="0"/>
              <a:t> '</a:t>
            </a:r>
            <a:r>
              <a:rPr lang="nl-NL" altLang="ja-JP" sz="1000" dirty="0" err="1"/>
              <a:t>mpif.h</a:t>
            </a:r>
            <a:r>
              <a:rPr lang="nl-NL" altLang="ja-JP" sz="1000" dirty="0"/>
              <a:t>'</a:t>
            </a:r>
          </a:p>
          <a:p>
            <a:r>
              <a:rPr lang="nl-NL" altLang="ja-JP" sz="1000" dirty="0"/>
              <a:t>    call </a:t>
            </a:r>
            <a:r>
              <a:rPr lang="nl-NL" altLang="ja-JP" sz="1000" dirty="0" err="1"/>
              <a:t>mpi_bcast</a:t>
            </a:r>
            <a:r>
              <a:rPr lang="nl-NL" altLang="ja-JP" sz="1000" dirty="0"/>
              <a:t>(ax,1,MPI_REAL8,rank,MPI_COMM_WORLD,ierr)</a:t>
            </a:r>
          </a:p>
          <a:p>
            <a:r>
              <a:rPr lang="nl-NL" altLang="ja-JP" sz="1000" dirty="0"/>
              <a:t>    call </a:t>
            </a:r>
            <a:r>
              <a:rPr lang="nl-NL" altLang="ja-JP" sz="1000" dirty="0" err="1"/>
              <a:t>mpi_bcast</a:t>
            </a:r>
            <a:r>
              <a:rPr lang="nl-NL" altLang="ja-JP" sz="1000" dirty="0"/>
              <a:t>(aa,9,MPI_REAL8,rank,MPI_COMM_WORLD,ierr)</a:t>
            </a:r>
          </a:p>
          <a:p>
            <a:r>
              <a:rPr lang="nl-NL" altLang="ja-JP" sz="1000" dirty="0"/>
              <a:t>  END SUBROUTINE </a:t>
            </a:r>
            <a:r>
              <a:rPr lang="nl-NL" altLang="ja-JP" sz="1000" dirty="0" err="1"/>
              <a:t>send_aa</a:t>
            </a:r>
            <a:endParaRPr lang="nl-NL" altLang="ja-JP" sz="1000" dirty="0"/>
          </a:p>
          <a:p>
            <a:endParaRPr lang="nl-NL" altLang="ja-JP" sz="1000" dirty="0"/>
          </a:p>
          <a:p>
            <a:r>
              <a:rPr lang="nl-NL" altLang="ja-JP" sz="1000" dirty="0"/>
              <a:t>  SUBROUTINE </a:t>
            </a:r>
            <a:r>
              <a:rPr lang="nl-NL" altLang="ja-JP" sz="1000" dirty="0" err="1"/>
              <a:t>construct_aa</a:t>
            </a:r>
            <a:endParaRPr lang="nl-NL" altLang="ja-JP" sz="1000" dirty="0"/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(:,:)=</a:t>
            </a:r>
            <a:r>
              <a:rPr lang="nl-NL" altLang="ja-JP" sz="1000" dirty="0" err="1"/>
              <a:t>ax</a:t>
            </a:r>
            <a:r>
              <a:rPr lang="nl-NL" altLang="ja-JP" sz="1000" dirty="0"/>
              <a:t>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(:,:)</a:t>
            </a:r>
          </a:p>
          <a:p>
            <a:r>
              <a:rPr lang="nl-NL" altLang="ja-JP" sz="1000" dirty="0"/>
              <a:t>    Va =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(1,1)*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(2,2)*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(3,3)+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(1,2)*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(2,3)*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(3,1) &amp;</a:t>
            </a:r>
          </a:p>
          <a:p>
            <a:r>
              <a:rPr lang="nl-NL" altLang="ja-JP" sz="1000" dirty="0"/>
              <a:t>       </a:t>
            </a:r>
            <a:r>
              <a:rPr lang="nl-NL" altLang="ja-JP" sz="1000" dirty="0" smtClean="0"/>
              <a:t>    +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(1,3)*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(2,1)*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(3,2)-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(1,3)*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(2,2)*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(3,1) &amp;</a:t>
            </a:r>
          </a:p>
          <a:p>
            <a:r>
              <a:rPr lang="nl-NL" altLang="ja-JP" sz="1000" dirty="0"/>
              <a:t>        </a:t>
            </a:r>
            <a:r>
              <a:rPr lang="nl-NL" altLang="ja-JP" sz="1000" dirty="0" smtClean="0"/>
              <a:t>    -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(1,2)*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(2,1)*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(3,3)-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(1,1)*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(2,3)*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(3,2)</a:t>
            </a:r>
          </a:p>
          <a:p>
            <a:r>
              <a:rPr lang="nl-NL" altLang="ja-JP" sz="1000" dirty="0"/>
              <a:t>  END SUBROUTINE </a:t>
            </a:r>
            <a:r>
              <a:rPr lang="nl-NL" altLang="ja-JP" sz="1000" dirty="0" err="1"/>
              <a:t>construct_aa</a:t>
            </a:r>
            <a:endParaRPr lang="nl-NL" altLang="ja-JP" sz="1000" dirty="0"/>
          </a:p>
          <a:p>
            <a:endParaRPr lang="nl-NL" altLang="ja-JP" sz="1000" dirty="0"/>
          </a:p>
          <a:p>
            <a:r>
              <a:rPr lang="nl-NL" altLang="ja-JP" sz="1000" dirty="0"/>
              <a:t>END MODULE </a:t>
            </a:r>
            <a:r>
              <a:rPr lang="nl-NL" altLang="ja-JP" sz="1000" dirty="0" err="1"/>
              <a:t>aa_module</a:t>
            </a:r>
            <a:endParaRPr lang="nl-NL" altLang="ja-JP" sz="1000" dirty="0"/>
          </a:p>
        </p:txBody>
      </p:sp>
      <p:sp>
        <p:nvSpPr>
          <p:cNvPr id="2" name="正方形/長方形 1"/>
          <p:cNvSpPr/>
          <p:nvPr/>
        </p:nvSpPr>
        <p:spPr>
          <a:xfrm>
            <a:off x="5418666" y="1100821"/>
            <a:ext cx="2345267" cy="178510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00" dirty="0"/>
              <a:t>PROGRAM test</a:t>
            </a:r>
          </a:p>
          <a:p>
            <a:endParaRPr lang="en-US" altLang="ja-JP" sz="1000" dirty="0"/>
          </a:p>
          <a:p>
            <a:r>
              <a:rPr lang="en-US" altLang="ja-JP" sz="1000" dirty="0"/>
              <a:t>  use </a:t>
            </a:r>
            <a:r>
              <a:rPr lang="en-US" altLang="ja-JP" sz="1000" dirty="0" err="1"/>
              <a:t>aa_module</a:t>
            </a:r>
            <a:endParaRPr lang="en-US" altLang="ja-JP" sz="1000" dirty="0"/>
          </a:p>
          <a:p>
            <a:endParaRPr lang="en-US" altLang="ja-JP" sz="1000" dirty="0"/>
          </a:p>
          <a:p>
            <a:r>
              <a:rPr lang="en-US" altLang="ja-JP" sz="1000" dirty="0"/>
              <a:t>  implicit none</a:t>
            </a:r>
          </a:p>
          <a:p>
            <a:endParaRPr lang="en-US" altLang="ja-JP" sz="1000" dirty="0"/>
          </a:p>
          <a:p>
            <a:r>
              <a:rPr lang="en-US" altLang="ja-JP" sz="1000" dirty="0"/>
              <a:t>  write(*,*) "ax=",ax</a:t>
            </a:r>
          </a:p>
          <a:p>
            <a:endParaRPr lang="en-US" altLang="ja-JP" sz="1000" dirty="0"/>
          </a:p>
          <a:p>
            <a:r>
              <a:rPr lang="en-US" altLang="ja-JP" sz="1000" dirty="0"/>
              <a:t>  call </a:t>
            </a:r>
            <a:r>
              <a:rPr lang="en-US" altLang="ja-JP" sz="1000" dirty="0" err="1"/>
              <a:t>construct_aa</a:t>
            </a:r>
            <a:endParaRPr lang="en-US" altLang="ja-JP" sz="1000" dirty="0"/>
          </a:p>
          <a:p>
            <a:endParaRPr lang="en-US" altLang="ja-JP" sz="1000" dirty="0"/>
          </a:p>
          <a:p>
            <a:r>
              <a:rPr lang="en-US" altLang="ja-JP" sz="1000" dirty="0"/>
              <a:t>END PROGRAM test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024968" y="3360004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 smtClean="0">
                <a:solidFill>
                  <a:srgbClr val="0000FF"/>
                </a:solidFill>
              </a:rPr>
              <a:t>Compile</a:t>
            </a:r>
            <a:endParaRPr kumimoji="1" lang="ja-JP" altLang="en-US" sz="1400" dirty="0">
              <a:solidFill>
                <a:srgbClr val="0000FF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418666" y="722293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 smtClean="0">
                <a:solidFill>
                  <a:srgbClr val="0000FF"/>
                </a:solidFill>
              </a:rPr>
              <a:t>Test code</a:t>
            </a:r>
            <a:endParaRPr kumimoji="1" lang="ja-JP" altLang="en-US" sz="1400" dirty="0">
              <a:solidFill>
                <a:srgbClr val="0000FF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4995334" y="3667781"/>
            <a:ext cx="4013199" cy="10156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00" dirty="0" smtClean="0"/>
              <a:t>&gt; mpif90  aa_module</a:t>
            </a:r>
            <a:r>
              <a:rPr lang="en-US" altLang="ja-JP" sz="1000" dirty="0"/>
              <a:t>.f90 </a:t>
            </a:r>
            <a:r>
              <a:rPr lang="en-US" altLang="ja-JP" sz="1000" dirty="0" smtClean="0"/>
              <a:t> test</a:t>
            </a:r>
            <a:r>
              <a:rPr lang="en-US" altLang="ja-JP" sz="1000" dirty="0"/>
              <a:t>.f90 </a:t>
            </a:r>
          </a:p>
          <a:p>
            <a:r>
              <a:rPr lang="en-US" altLang="ja-JP" sz="1000" dirty="0"/>
              <a:t>test.f90(7): error #6404: </a:t>
            </a:r>
            <a:r>
              <a:rPr lang="en-US" altLang="ja-JP" sz="1000" dirty="0">
                <a:solidFill>
                  <a:srgbClr val="FF0000"/>
                </a:solidFill>
              </a:rPr>
              <a:t>This name does not have a type, and must have an explicit type</a:t>
            </a:r>
            <a:r>
              <a:rPr lang="en-US" altLang="ja-JP" sz="1000" dirty="0"/>
              <a:t>.   [AX]</a:t>
            </a:r>
          </a:p>
          <a:p>
            <a:r>
              <a:rPr lang="en-US" altLang="ja-JP" sz="1000" dirty="0"/>
              <a:t>  write(*,*) "ax=",ax</a:t>
            </a:r>
          </a:p>
          <a:p>
            <a:r>
              <a:rPr lang="en-US" altLang="ja-JP" sz="1000" dirty="0"/>
              <a:t>-------------------^</a:t>
            </a:r>
          </a:p>
          <a:p>
            <a:r>
              <a:rPr lang="en-US" altLang="ja-JP" sz="1000" dirty="0"/>
              <a:t>compilation aborted for test.f90 (code 1)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166531" y="1149222"/>
            <a:ext cx="1225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solidFill>
                  <a:srgbClr val="FF0000"/>
                </a:solidFill>
              </a:rPr>
              <a:t>← Comment out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920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245532" y="397898"/>
            <a:ext cx="4572000" cy="62478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nl-NL" altLang="ja-JP" sz="1000" dirty="0"/>
              <a:t>MODULE </a:t>
            </a:r>
            <a:r>
              <a:rPr lang="nl-NL" altLang="ja-JP" sz="1000" dirty="0" err="1"/>
              <a:t>aa_module</a:t>
            </a:r>
            <a:endParaRPr lang="nl-NL" altLang="ja-JP" sz="1000" dirty="0"/>
          </a:p>
          <a:p>
            <a:endParaRPr lang="nl-NL" altLang="ja-JP" sz="1000" dirty="0"/>
          </a:p>
          <a:p>
            <a:r>
              <a:rPr lang="nl-NL" altLang="ja-JP" sz="1000" dirty="0"/>
              <a:t>  </a:t>
            </a:r>
            <a:r>
              <a:rPr lang="nl-NL" altLang="ja-JP" sz="1000" dirty="0" err="1"/>
              <a:t>implicit</a:t>
            </a:r>
            <a:r>
              <a:rPr lang="nl-NL" altLang="ja-JP" sz="1000" dirty="0"/>
              <a:t> none</a:t>
            </a:r>
          </a:p>
          <a:p>
            <a:endParaRPr lang="nl-NL" altLang="ja-JP" sz="1000" dirty="0"/>
          </a:p>
          <a:p>
            <a:r>
              <a:rPr lang="nl-NL" altLang="ja-JP" sz="1000" dirty="0"/>
              <a:t>  PRIVATE</a:t>
            </a:r>
          </a:p>
          <a:p>
            <a:r>
              <a:rPr lang="nl-NL" altLang="ja-JP" sz="1000" dirty="0" smtClean="0"/>
              <a:t>  </a:t>
            </a:r>
            <a:r>
              <a:rPr lang="nl-NL" altLang="ja-JP" sz="1000" dirty="0"/>
              <a:t>PUBLIC :: </a:t>
            </a:r>
            <a:r>
              <a:rPr lang="nl-NL" altLang="ja-JP" sz="1000" dirty="0" err="1"/>
              <a:t>ax</a:t>
            </a:r>
            <a:r>
              <a:rPr lang="nl-NL" altLang="ja-JP" sz="1000" dirty="0" smtClean="0"/>
              <a:t>, </a:t>
            </a:r>
            <a:r>
              <a:rPr lang="nl-NL" altLang="ja-JP" sz="1000" dirty="0" err="1" smtClean="0"/>
              <a:t>aa</a:t>
            </a:r>
            <a:r>
              <a:rPr lang="nl-NL" altLang="ja-JP" sz="1000" dirty="0" smtClean="0"/>
              <a:t>, Va, </a:t>
            </a:r>
            <a:r>
              <a:rPr lang="nl-NL" altLang="ja-JP" sz="1000" dirty="0" err="1" smtClean="0"/>
              <a:t>read_aa</a:t>
            </a:r>
            <a:r>
              <a:rPr lang="nl-NL" altLang="ja-JP" sz="1000" dirty="0" smtClean="0"/>
              <a:t>, </a:t>
            </a:r>
            <a:r>
              <a:rPr lang="nl-NL" altLang="ja-JP" sz="1000" dirty="0" err="1" smtClean="0"/>
              <a:t>send_aa</a:t>
            </a:r>
            <a:r>
              <a:rPr lang="nl-NL" altLang="ja-JP" sz="1000" dirty="0" smtClean="0"/>
              <a:t>  !, </a:t>
            </a:r>
            <a:r>
              <a:rPr lang="nl-NL" altLang="ja-JP" sz="1000" dirty="0" err="1" smtClean="0"/>
              <a:t>construct_aa</a:t>
            </a:r>
            <a:endParaRPr lang="nl-NL" altLang="ja-JP" sz="1000" dirty="0"/>
          </a:p>
          <a:p>
            <a:endParaRPr lang="nl-NL" altLang="ja-JP" sz="1000" dirty="0"/>
          </a:p>
          <a:p>
            <a:r>
              <a:rPr lang="nl-NL" altLang="ja-JP" sz="1000" dirty="0"/>
              <a:t>  real(8) :: </a:t>
            </a:r>
            <a:r>
              <a:rPr lang="nl-NL" altLang="ja-JP" sz="1000" dirty="0" err="1"/>
              <a:t>ax</a:t>
            </a:r>
            <a:r>
              <a:rPr lang="nl-NL" altLang="ja-JP" sz="1000" dirty="0" smtClean="0"/>
              <a:t>, Va</a:t>
            </a:r>
            <a:endParaRPr lang="nl-NL" altLang="ja-JP" sz="1000" dirty="0"/>
          </a:p>
          <a:p>
            <a:r>
              <a:rPr lang="nl-NL" altLang="ja-JP" sz="1000" dirty="0"/>
              <a:t>  real(8) ::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</a:t>
            </a:r>
            <a:r>
              <a:rPr lang="nl-NL" altLang="ja-JP" sz="1000" dirty="0" smtClean="0"/>
              <a:t>3,3)</a:t>
            </a:r>
            <a:endParaRPr lang="nl-NL" altLang="ja-JP" sz="1000" dirty="0"/>
          </a:p>
          <a:p>
            <a:endParaRPr lang="nl-NL" altLang="ja-JP" sz="1000" dirty="0"/>
          </a:p>
          <a:p>
            <a:r>
              <a:rPr lang="nl-NL" altLang="ja-JP" sz="1000" dirty="0"/>
              <a:t>CONTAINS</a:t>
            </a:r>
          </a:p>
          <a:p>
            <a:endParaRPr lang="nl-NL" altLang="ja-JP" sz="1000" dirty="0"/>
          </a:p>
          <a:p>
            <a:r>
              <a:rPr lang="nl-NL" altLang="ja-JP" sz="1000" dirty="0"/>
              <a:t>  SUBROUTINE </a:t>
            </a:r>
            <a:r>
              <a:rPr lang="nl-NL" altLang="ja-JP" sz="1000" dirty="0" err="1"/>
              <a:t>read_aa</a:t>
            </a:r>
            <a:r>
              <a:rPr lang="nl-NL" altLang="ja-JP" sz="1000" dirty="0"/>
              <a:t>(unit)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integer,intent</a:t>
            </a:r>
            <a:r>
              <a:rPr lang="nl-NL" altLang="ja-JP" sz="1000" dirty="0"/>
              <a:t>(IN) :: unit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read</a:t>
            </a:r>
            <a:r>
              <a:rPr lang="nl-NL" altLang="ja-JP" sz="1000" dirty="0"/>
              <a:t>(unit,*) </a:t>
            </a:r>
            <a:r>
              <a:rPr lang="nl-NL" altLang="ja-JP" sz="1000" dirty="0" err="1"/>
              <a:t>ax</a:t>
            </a:r>
            <a:endParaRPr lang="nl-NL" altLang="ja-JP" sz="1000" dirty="0"/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read</a:t>
            </a:r>
            <a:r>
              <a:rPr lang="nl-NL" altLang="ja-JP" sz="1000" dirty="0"/>
              <a:t>(unit,*)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(1:3,1)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read</a:t>
            </a:r>
            <a:r>
              <a:rPr lang="nl-NL" altLang="ja-JP" sz="1000" dirty="0"/>
              <a:t>(unit,*)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(1:3,2)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read</a:t>
            </a:r>
            <a:r>
              <a:rPr lang="nl-NL" altLang="ja-JP" sz="1000" dirty="0"/>
              <a:t>(unit,*)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(1:3,3)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write</a:t>
            </a:r>
            <a:r>
              <a:rPr lang="nl-NL" altLang="ja-JP" sz="1000" dirty="0"/>
              <a:t>(*,*) "</a:t>
            </a:r>
            <a:r>
              <a:rPr lang="nl-NL" altLang="ja-JP" sz="1000" dirty="0" err="1"/>
              <a:t>ax</a:t>
            </a:r>
            <a:r>
              <a:rPr lang="nl-NL" altLang="ja-JP" sz="1000" dirty="0"/>
              <a:t>=",</a:t>
            </a:r>
            <a:r>
              <a:rPr lang="nl-NL" altLang="ja-JP" sz="1000" dirty="0" err="1"/>
              <a:t>ax</a:t>
            </a:r>
            <a:endParaRPr lang="nl-NL" altLang="ja-JP" sz="1000" dirty="0"/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write</a:t>
            </a:r>
            <a:r>
              <a:rPr lang="nl-NL" altLang="ja-JP" sz="1000" dirty="0"/>
              <a:t>(*,'(1x,"aa(1:3,1)=",3F20.15)')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(:,1)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write</a:t>
            </a:r>
            <a:r>
              <a:rPr lang="nl-NL" altLang="ja-JP" sz="1000" dirty="0"/>
              <a:t>(*,'(1x,"aa(1:3,2)=",3F20.15)')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(:,2)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write</a:t>
            </a:r>
            <a:r>
              <a:rPr lang="nl-NL" altLang="ja-JP" sz="1000" dirty="0"/>
              <a:t>(*,'(1x,"aa(1:3,3)=",3F20.15)')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(:,3)</a:t>
            </a:r>
          </a:p>
          <a:p>
            <a:r>
              <a:rPr lang="nl-NL" altLang="ja-JP" sz="1000" dirty="0"/>
              <a:t>  END SUBROUTINE </a:t>
            </a:r>
            <a:r>
              <a:rPr lang="nl-NL" altLang="ja-JP" sz="1000" dirty="0" err="1"/>
              <a:t>read_aa</a:t>
            </a:r>
            <a:endParaRPr lang="nl-NL" altLang="ja-JP" sz="1000" dirty="0"/>
          </a:p>
          <a:p>
            <a:endParaRPr lang="nl-NL" altLang="ja-JP" sz="1000" dirty="0"/>
          </a:p>
          <a:p>
            <a:r>
              <a:rPr lang="nl-NL" altLang="ja-JP" sz="1000" dirty="0"/>
              <a:t>  SUBROUTINE </a:t>
            </a:r>
            <a:r>
              <a:rPr lang="nl-NL" altLang="ja-JP" sz="1000" dirty="0" err="1"/>
              <a:t>send_aa</a:t>
            </a:r>
            <a:r>
              <a:rPr lang="nl-NL" altLang="ja-JP" sz="1000" dirty="0"/>
              <a:t>(rank)</a:t>
            </a:r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integer,intent</a:t>
            </a:r>
            <a:r>
              <a:rPr lang="nl-NL" altLang="ja-JP" sz="1000" dirty="0"/>
              <a:t>(IN) :: rank</a:t>
            </a:r>
          </a:p>
          <a:p>
            <a:r>
              <a:rPr lang="nl-NL" altLang="ja-JP" sz="1000" dirty="0"/>
              <a:t>    integer :: </a:t>
            </a:r>
            <a:r>
              <a:rPr lang="nl-NL" altLang="ja-JP" sz="1000" dirty="0" err="1"/>
              <a:t>ierr</a:t>
            </a:r>
            <a:endParaRPr lang="nl-NL" altLang="ja-JP" sz="1000" dirty="0"/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include</a:t>
            </a:r>
            <a:r>
              <a:rPr lang="nl-NL" altLang="ja-JP" sz="1000" dirty="0"/>
              <a:t> '</a:t>
            </a:r>
            <a:r>
              <a:rPr lang="nl-NL" altLang="ja-JP" sz="1000" dirty="0" err="1"/>
              <a:t>mpif.h</a:t>
            </a:r>
            <a:r>
              <a:rPr lang="nl-NL" altLang="ja-JP" sz="1000" dirty="0"/>
              <a:t>'</a:t>
            </a:r>
          </a:p>
          <a:p>
            <a:r>
              <a:rPr lang="nl-NL" altLang="ja-JP" sz="1000" dirty="0"/>
              <a:t>    call </a:t>
            </a:r>
            <a:r>
              <a:rPr lang="nl-NL" altLang="ja-JP" sz="1000" dirty="0" err="1"/>
              <a:t>mpi_bcast</a:t>
            </a:r>
            <a:r>
              <a:rPr lang="nl-NL" altLang="ja-JP" sz="1000" dirty="0"/>
              <a:t>(ax,1,MPI_REAL8,rank,MPI_COMM_WORLD,ierr)</a:t>
            </a:r>
          </a:p>
          <a:p>
            <a:r>
              <a:rPr lang="nl-NL" altLang="ja-JP" sz="1000" dirty="0"/>
              <a:t>    call </a:t>
            </a:r>
            <a:r>
              <a:rPr lang="nl-NL" altLang="ja-JP" sz="1000" dirty="0" err="1"/>
              <a:t>mpi_bcast</a:t>
            </a:r>
            <a:r>
              <a:rPr lang="nl-NL" altLang="ja-JP" sz="1000" dirty="0"/>
              <a:t>(aa,9,MPI_REAL8,rank,MPI_COMM_WORLD,ierr)</a:t>
            </a:r>
          </a:p>
          <a:p>
            <a:r>
              <a:rPr lang="nl-NL" altLang="ja-JP" sz="1000" dirty="0"/>
              <a:t>  END SUBROUTINE </a:t>
            </a:r>
            <a:r>
              <a:rPr lang="nl-NL" altLang="ja-JP" sz="1000" dirty="0" err="1"/>
              <a:t>send_aa</a:t>
            </a:r>
            <a:endParaRPr lang="nl-NL" altLang="ja-JP" sz="1000" dirty="0"/>
          </a:p>
          <a:p>
            <a:endParaRPr lang="nl-NL" altLang="ja-JP" sz="1000" dirty="0"/>
          </a:p>
          <a:p>
            <a:r>
              <a:rPr lang="nl-NL" altLang="ja-JP" sz="1000" dirty="0"/>
              <a:t>  SUBROUTINE </a:t>
            </a:r>
            <a:r>
              <a:rPr lang="nl-NL" altLang="ja-JP" sz="1000" dirty="0" err="1"/>
              <a:t>construct_aa</a:t>
            </a:r>
            <a:endParaRPr lang="nl-NL" altLang="ja-JP" sz="1000" dirty="0"/>
          </a:p>
          <a:p>
            <a:r>
              <a:rPr lang="nl-NL" altLang="ja-JP" sz="1000" dirty="0"/>
              <a:t>   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(:,:)=</a:t>
            </a:r>
            <a:r>
              <a:rPr lang="nl-NL" altLang="ja-JP" sz="1000" dirty="0" err="1"/>
              <a:t>ax</a:t>
            </a:r>
            <a:r>
              <a:rPr lang="nl-NL" altLang="ja-JP" sz="1000" dirty="0"/>
              <a:t>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(:,:)</a:t>
            </a:r>
          </a:p>
          <a:p>
            <a:r>
              <a:rPr lang="nl-NL" altLang="ja-JP" sz="1000" dirty="0"/>
              <a:t>    Va = 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(1,1)*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(2,2)*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(3,3)+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(1,2)*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(2,3)*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(3,1) &amp;</a:t>
            </a:r>
          </a:p>
          <a:p>
            <a:r>
              <a:rPr lang="nl-NL" altLang="ja-JP" sz="1000" dirty="0"/>
              <a:t>       </a:t>
            </a:r>
            <a:r>
              <a:rPr lang="nl-NL" altLang="ja-JP" sz="1000" dirty="0" smtClean="0"/>
              <a:t>    +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(1,3)*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(2,1)*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(3,2)-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(1,3)*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(2,2)*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(3,1) &amp;</a:t>
            </a:r>
          </a:p>
          <a:p>
            <a:r>
              <a:rPr lang="nl-NL" altLang="ja-JP" sz="1000" dirty="0"/>
              <a:t>        </a:t>
            </a:r>
            <a:r>
              <a:rPr lang="nl-NL" altLang="ja-JP" sz="1000" dirty="0" smtClean="0"/>
              <a:t>    -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(1,2)*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(2,1)*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(3,3)-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(1,1)*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(2,3)*</a:t>
            </a:r>
            <a:r>
              <a:rPr lang="nl-NL" altLang="ja-JP" sz="1000" dirty="0" err="1"/>
              <a:t>aa</a:t>
            </a:r>
            <a:r>
              <a:rPr lang="nl-NL" altLang="ja-JP" sz="1000" dirty="0"/>
              <a:t>(3,2)</a:t>
            </a:r>
          </a:p>
          <a:p>
            <a:r>
              <a:rPr lang="nl-NL" altLang="ja-JP" sz="1000" dirty="0"/>
              <a:t>  END SUBROUTINE </a:t>
            </a:r>
            <a:r>
              <a:rPr lang="nl-NL" altLang="ja-JP" sz="1000" dirty="0" err="1"/>
              <a:t>construct_aa</a:t>
            </a:r>
            <a:endParaRPr lang="nl-NL" altLang="ja-JP" sz="1000" dirty="0"/>
          </a:p>
          <a:p>
            <a:endParaRPr lang="nl-NL" altLang="ja-JP" sz="1000" dirty="0"/>
          </a:p>
          <a:p>
            <a:r>
              <a:rPr lang="nl-NL" altLang="ja-JP" sz="1000" dirty="0"/>
              <a:t>END MODULE </a:t>
            </a:r>
            <a:r>
              <a:rPr lang="nl-NL" altLang="ja-JP" sz="1000" dirty="0" err="1"/>
              <a:t>aa_module</a:t>
            </a:r>
            <a:endParaRPr lang="nl-NL" altLang="ja-JP" sz="1000" dirty="0"/>
          </a:p>
        </p:txBody>
      </p:sp>
      <p:sp>
        <p:nvSpPr>
          <p:cNvPr id="2" name="正方形/長方形 1"/>
          <p:cNvSpPr/>
          <p:nvPr/>
        </p:nvSpPr>
        <p:spPr>
          <a:xfrm>
            <a:off x="5418666" y="1100821"/>
            <a:ext cx="2345267" cy="178510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00" dirty="0"/>
              <a:t>PROGRAM test</a:t>
            </a:r>
          </a:p>
          <a:p>
            <a:endParaRPr lang="en-US" altLang="ja-JP" sz="1000" dirty="0"/>
          </a:p>
          <a:p>
            <a:r>
              <a:rPr lang="en-US" altLang="ja-JP" sz="1000" dirty="0"/>
              <a:t>  use </a:t>
            </a:r>
            <a:r>
              <a:rPr lang="en-US" altLang="ja-JP" sz="1000" dirty="0" err="1"/>
              <a:t>aa_module</a:t>
            </a:r>
            <a:endParaRPr lang="en-US" altLang="ja-JP" sz="1000" dirty="0"/>
          </a:p>
          <a:p>
            <a:endParaRPr lang="en-US" altLang="ja-JP" sz="1000" dirty="0"/>
          </a:p>
          <a:p>
            <a:r>
              <a:rPr lang="en-US" altLang="ja-JP" sz="1000" dirty="0"/>
              <a:t>  implicit none</a:t>
            </a:r>
          </a:p>
          <a:p>
            <a:endParaRPr lang="en-US" altLang="ja-JP" sz="1000" dirty="0"/>
          </a:p>
          <a:p>
            <a:r>
              <a:rPr lang="en-US" altLang="ja-JP" sz="1000" dirty="0"/>
              <a:t>  write(*,*) "ax=",ax</a:t>
            </a:r>
          </a:p>
          <a:p>
            <a:endParaRPr lang="en-US" altLang="ja-JP" sz="1000" dirty="0"/>
          </a:p>
          <a:p>
            <a:r>
              <a:rPr lang="en-US" altLang="ja-JP" sz="1000" dirty="0"/>
              <a:t>  call </a:t>
            </a:r>
            <a:r>
              <a:rPr lang="en-US" altLang="ja-JP" sz="1000" dirty="0" err="1"/>
              <a:t>construct_aa</a:t>
            </a:r>
            <a:endParaRPr lang="en-US" altLang="ja-JP" sz="1000" dirty="0"/>
          </a:p>
          <a:p>
            <a:endParaRPr lang="en-US" altLang="ja-JP" sz="1000" dirty="0"/>
          </a:p>
          <a:p>
            <a:r>
              <a:rPr lang="en-US" altLang="ja-JP" sz="1000" dirty="0"/>
              <a:t>END PROGRAM test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024968" y="3360004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 smtClean="0">
                <a:solidFill>
                  <a:srgbClr val="0000FF"/>
                </a:solidFill>
              </a:rPr>
              <a:t>Compile</a:t>
            </a:r>
            <a:endParaRPr kumimoji="1" lang="ja-JP" altLang="en-US" sz="1400" dirty="0">
              <a:solidFill>
                <a:srgbClr val="0000FF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418666" y="722293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 smtClean="0">
                <a:solidFill>
                  <a:srgbClr val="0000FF"/>
                </a:solidFill>
              </a:rPr>
              <a:t>Test code</a:t>
            </a:r>
            <a:endParaRPr kumimoji="1" lang="ja-JP" altLang="en-US" sz="1400" dirty="0">
              <a:solidFill>
                <a:srgbClr val="0000FF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328328" y="1350019"/>
            <a:ext cx="1225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>
                <a:solidFill>
                  <a:srgbClr val="FF0000"/>
                </a:solidFill>
              </a:rPr>
              <a:t>↑ Comment out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5024968" y="3677849"/>
            <a:ext cx="3683000" cy="55399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000" dirty="0" smtClean="0"/>
              <a:t>&gt;  </a:t>
            </a:r>
            <a:r>
              <a:rPr lang="en-US" altLang="ja-JP" sz="1000" dirty="0"/>
              <a:t>mpif90 aa_module.f90 test.f90 </a:t>
            </a:r>
          </a:p>
          <a:p>
            <a:r>
              <a:rPr lang="en-US" altLang="ja-JP" sz="1000" dirty="0"/>
              <a:t>/</a:t>
            </a:r>
            <a:r>
              <a:rPr lang="en-US" altLang="ja-JP" sz="1000" dirty="0" err="1"/>
              <a:t>tmp</a:t>
            </a:r>
            <a:r>
              <a:rPr lang="en-US" altLang="ja-JP" sz="1000" dirty="0"/>
              <a:t>/</a:t>
            </a:r>
            <a:r>
              <a:rPr lang="en-US" altLang="ja-JP" sz="1000" dirty="0" err="1"/>
              <a:t>ifortMWKJrZ.o</a:t>
            </a:r>
            <a:r>
              <a:rPr lang="en-US" altLang="ja-JP" sz="1000" dirty="0"/>
              <a:t>: In function `MAIN__':</a:t>
            </a:r>
          </a:p>
          <a:p>
            <a:r>
              <a:rPr lang="en-US" altLang="ja-JP" sz="1000" dirty="0"/>
              <a:t>test.f90:(.text+0xce): </a:t>
            </a:r>
            <a:r>
              <a:rPr lang="en-US" altLang="ja-JP" sz="1000" dirty="0">
                <a:solidFill>
                  <a:srgbClr val="FF0000"/>
                </a:solidFill>
              </a:rPr>
              <a:t>undefined reference to </a:t>
            </a:r>
            <a:r>
              <a:rPr lang="en-US" altLang="ja-JP" sz="1000" dirty="0"/>
              <a:t>`</a:t>
            </a:r>
            <a:r>
              <a:rPr lang="en-US" altLang="ja-JP" sz="1000" dirty="0" err="1"/>
              <a:t>construct_aa</a:t>
            </a:r>
            <a:r>
              <a:rPr lang="en-US" altLang="ja-JP" sz="1000" dirty="0"/>
              <a:t>_'</a:t>
            </a:r>
          </a:p>
        </p:txBody>
      </p:sp>
    </p:spTree>
    <p:extLst>
      <p:ext uri="{BB962C8B-B14F-4D97-AF65-F5344CB8AC3E}">
        <p14:creationId xmlns:p14="http://schemas.microsoft.com/office/powerpoint/2010/main" val="3043169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io_tools_module.f90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39552" y="1268760"/>
            <a:ext cx="282641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入力ファイルから</a:t>
            </a:r>
            <a:endParaRPr kumimoji="1" lang="en-US" altLang="ja-JP" dirty="0" smtClean="0"/>
          </a:p>
          <a:p>
            <a:endParaRPr lang="en-US" altLang="ja-JP" dirty="0"/>
          </a:p>
          <a:p>
            <a:r>
              <a:rPr kumimoji="1" lang="ja-JP" altLang="en-US" i="1" dirty="0" smtClean="0"/>
              <a:t>　キーワード　　値１　値２</a:t>
            </a:r>
            <a:r>
              <a:rPr kumimoji="1" lang="en-US" altLang="ja-JP" i="1" dirty="0" smtClean="0"/>
              <a:t> ‥</a:t>
            </a:r>
          </a:p>
          <a:p>
            <a:endParaRPr lang="en-US" altLang="ja-JP" dirty="0"/>
          </a:p>
          <a:p>
            <a:r>
              <a:rPr kumimoji="1" lang="ja-JP" altLang="en-US" dirty="0" smtClean="0"/>
              <a:t>という形式でデータを読み込む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3131840" y="3230974"/>
            <a:ext cx="5472608" cy="28623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>
            <a:spAutoFit/>
          </a:bodyPr>
          <a:lstStyle/>
          <a:p>
            <a:r>
              <a:rPr lang="en-US" altLang="ja-JP" sz="1200" dirty="0">
                <a:latin typeface="Courier"/>
                <a:cs typeface="Courier"/>
              </a:rPr>
              <a:t> SUBROUTINE </a:t>
            </a:r>
            <a:r>
              <a:rPr lang="en-US" altLang="ja-JP" sz="1200" dirty="0" err="1">
                <a:latin typeface="Courier"/>
                <a:cs typeface="Courier"/>
              </a:rPr>
              <a:t>read_rgrid_mol</a:t>
            </a:r>
            <a:endParaRPr lang="en-US" altLang="ja-JP" sz="1200" dirty="0">
              <a:latin typeface="Courier"/>
              <a:cs typeface="Courier"/>
            </a:endParaRPr>
          </a:p>
          <a:p>
            <a:r>
              <a:rPr lang="en-US" altLang="ja-JP" sz="1200" dirty="0">
                <a:latin typeface="Courier"/>
                <a:cs typeface="Courier"/>
              </a:rPr>
              <a:t>    implicit none</a:t>
            </a:r>
          </a:p>
          <a:p>
            <a:r>
              <a:rPr lang="is-IS" altLang="ja-JP" sz="1200" dirty="0">
                <a:latin typeface="Courier"/>
                <a:cs typeface="Courier"/>
              </a:rPr>
              <a:t>    real(8) :: grid(3)</a:t>
            </a:r>
          </a:p>
          <a:p>
            <a:r>
              <a:rPr lang="en-US" altLang="ja-JP" sz="1200" dirty="0">
                <a:latin typeface="Courier"/>
                <a:cs typeface="Courier"/>
              </a:rPr>
              <a:t>    call </a:t>
            </a:r>
            <a:r>
              <a:rPr lang="en-US" altLang="ja-JP" sz="1200" dirty="0" err="1">
                <a:latin typeface="Courier"/>
                <a:cs typeface="Courier"/>
              </a:rPr>
              <a:t>write_border</a:t>
            </a:r>
            <a:r>
              <a:rPr lang="en-US" altLang="ja-JP" sz="1200" dirty="0">
                <a:latin typeface="Courier"/>
                <a:cs typeface="Courier"/>
              </a:rPr>
              <a:t>( 0, " </a:t>
            </a:r>
            <a:r>
              <a:rPr lang="en-US" altLang="ja-JP" sz="1200" dirty="0" err="1">
                <a:latin typeface="Courier"/>
                <a:cs typeface="Courier"/>
              </a:rPr>
              <a:t>read_rgrid_mol</a:t>
            </a:r>
            <a:r>
              <a:rPr lang="en-US" altLang="ja-JP" sz="1200" dirty="0">
                <a:latin typeface="Courier"/>
                <a:cs typeface="Courier"/>
              </a:rPr>
              <a:t>(start)" )</a:t>
            </a:r>
          </a:p>
          <a:p>
            <a:r>
              <a:rPr lang="ro-RO" altLang="ja-JP" sz="1200" dirty="0">
                <a:latin typeface="Courier"/>
                <a:cs typeface="Courier"/>
              </a:rPr>
              <a:t>    grid=0</a:t>
            </a:r>
          </a:p>
          <a:p>
            <a:r>
              <a:rPr lang="ro-RO" altLang="ja-JP" sz="1200" dirty="0">
                <a:latin typeface="Courier"/>
                <a:cs typeface="Courier"/>
              </a:rPr>
              <a:t>    </a:t>
            </a:r>
            <a:r>
              <a:rPr lang="ro-RO" altLang="ja-JP" sz="1200" dirty="0">
                <a:solidFill>
                  <a:srgbClr val="0000FF"/>
                </a:solidFill>
                <a:latin typeface="Courier"/>
                <a:cs typeface="Courier"/>
              </a:rPr>
              <a:t>call IOTools_readReal8Keyword( "MOLGRID", grid(1:2) )</a:t>
            </a:r>
          </a:p>
          <a:p>
            <a:r>
              <a:rPr lang="de-DE" altLang="ja-JP" sz="1200" dirty="0">
                <a:latin typeface="Courier"/>
                <a:cs typeface="Courier"/>
              </a:rPr>
              <a:t>    </a:t>
            </a:r>
            <a:r>
              <a:rPr lang="de-DE" altLang="ja-JP" sz="1200" dirty="0" err="1">
                <a:latin typeface="Courier"/>
                <a:cs typeface="Courier"/>
              </a:rPr>
              <a:t>Hsize</a:t>
            </a:r>
            <a:r>
              <a:rPr lang="de-DE" altLang="ja-JP" sz="1200" dirty="0">
                <a:latin typeface="Courier"/>
                <a:cs typeface="Courier"/>
              </a:rPr>
              <a:t> = </a:t>
            </a:r>
            <a:r>
              <a:rPr lang="de-DE" altLang="ja-JP" sz="1200" dirty="0" err="1">
                <a:latin typeface="Courier"/>
                <a:cs typeface="Courier"/>
              </a:rPr>
              <a:t>grid</a:t>
            </a:r>
            <a:r>
              <a:rPr lang="de-DE" altLang="ja-JP" sz="1200" dirty="0">
                <a:latin typeface="Courier"/>
                <a:cs typeface="Courier"/>
              </a:rPr>
              <a:t>(1)</a:t>
            </a:r>
          </a:p>
          <a:p>
            <a:r>
              <a:rPr lang="de-DE" altLang="ja-JP" sz="1200" dirty="0">
                <a:latin typeface="Courier"/>
                <a:cs typeface="Courier"/>
              </a:rPr>
              <a:t>    </a:t>
            </a:r>
            <a:r>
              <a:rPr lang="de-DE" altLang="ja-JP" sz="1200" dirty="0" err="1">
                <a:latin typeface="Courier"/>
                <a:cs typeface="Courier"/>
              </a:rPr>
              <a:t>Rsize</a:t>
            </a:r>
            <a:r>
              <a:rPr lang="de-DE" altLang="ja-JP" sz="1200" dirty="0">
                <a:latin typeface="Courier"/>
                <a:cs typeface="Courier"/>
              </a:rPr>
              <a:t> = </a:t>
            </a:r>
            <a:r>
              <a:rPr lang="de-DE" altLang="ja-JP" sz="1200" dirty="0" err="1">
                <a:latin typeface="Courier"/>
                <a:cs typeface="Courier"/>
              </a:rPr>
              <a:t>grid</a:t>
            </a:r>
            <a:r>
              <a:rPr lang="de-DE" altLang="ja-JP" sz="1200" dirty="0">
                <a:latin typeface="Courier"/>
                <a:cs typeface="Courier"/>
              </a:rPr>
              <a:t>(2)</a:t>
            </a:r>
          </a:p>
          <a:p>
            <a:r>
              <a:rPr lang="de-DE" altLang="ja-JP" sz="1200" dirty="0">
                <a:latin typeface="Courier"/>
                <a:cs typeface="Courier"/>
              </a:rPr>
              <a:t>    </a:t>
            </a:r>
            <a:r>
              <a:rPr lang="de-DE" altLang="ja-JP" sz="1200" dirty="0" err="1">
                <a:latin typeface="Courier"/>
                <a:cs typeface="Courier"/>
              </a:rPr>
              <a:t>Zsize</a:t>
            </a:r>
            <a:r>
              <a:rPr lang="de-DE" altLang="ja-JP" sz="1200" dirty="0">
                <a:latin typeface="Courier"/>
                <a:cs typeface="Courier"/>
              </a:rPr>
              <a:t> = </a:t>
            </a:r>
            <a:r>
              <a:rPr lang="de-DE" altLang="ja-JP" sz="1200" dirty="0" err="1">
                <a:latin typeface="Courier"/>
                <a:cs typeface="Courier"/>
              </a:rPr>
              <a:t>grid</a:t>
            </a:r>
            <a:r>
              <a:rPr lang="de-DE" altLang="ja-JP" sz="1200" dirty="0">
                <a:latin typeface="Courier"/>
                <a:cs typeface="Courier"/>
              </a:rPr>
              <a:t>(3)</a:t>
            </a:r>
          </a:p>
          <a:p>
            <a:r>
              <a:rPr lang="de-DE" altLang="ja-JP" sz="1200" dirty="0">
                <a:latin typeface="Courier"/>
                <a:cs typeface="Courier"/>
              </a:rPr>
              <a:t>    </a:t>
            </a:r>
            <a:r>
              <a:rPr lang="de-DE" altLang="ja-JP" sz="1200" dirty="0" err="1">
                <a:latin typeface="Courier"/>
                <a:cs typeface="Courier"/>
              </a:rPr>
              <a:t>write</a:t>
            </a:r>
            <a:r>
              <a:rPr lang="de-DE" altLang="ja-JP" sz="1200" dirty="0">
                <a:latin typeface="Courier"/>
                <a:cs typeface="Courier"/>
              </a:rPr>
              <a:t>(*,*) "</a:t>
            </a:r>
            <a:r>
              <a:rPr lang="de-DE" altLang="ja-JP" sz="1200" dirty="0" err="1">
                <a:latin typeface="Courier"/>
                <a:cs typeface="Courier"/>
              </a:rPr>
              <a:t>Box_Shape</a:t>
            </a:r>
            <a:r>
              <a:rPr lang="de-DE" altLang="ja-JP" sz="1200" dirty="0">
                <a:latin typeface="Courier"/>
                <a:cs typeface="Courier"/>
              </a:rPr>
              <a:t>=",</a:t>
            </a:r>
            <a:r>
              <a:rPr lang="de-DE" altLang="ja-JP" sz="1200" dirty="0" err="1">
                <a:latin typeface="Courier"/>
                <a:cs typeface="Courier"/>
              </a:rPr>
              <a:t>Box_Shape</a:t>
            </a:r>
            <a:endParaRPr lang="de-DE" altLang="ja-JP" sz="1200" dirty="0">
              <a:latin typeface="Courier"/>
              <a:cs typeface="Courier"/>
            </a:endParaRPr>
          </a:p>
          <a:p>
            <a:r>
              <a:rPr lang="en-US" altLang="ja-JP" sz="1200" dirty="0">
                <a:latin typeface="Courier"/>
                <a:cs typeface="Courier"/>
              </a:rPr>
              <a:t>    write(*,*) "</a:t>
            </a:r>
            <a:r>
              <a:rPr lang="en-US" altLang="ja-JP" sz="1200" dirty="0" err="1">
                <a:latin typeface="Courier"/>
                <a:cs typeface="Courier"/>
              </a:rPr>
              <a:t>Hsize</a:t>
            </a:r>
            <a:r>
              <a:rPr lang="en-US" altLang="ja-JP" sz="1200" dirty="0">
                <a:latin typeface="Courier"/>
                <a:cs typeface="Courier"/>
              </a:rPr>
              <a:t>=",</a:t>
            </a:r>
            <a:r>
              <a:rPr lang="en-US" altLang="ja-JP" sz="1200" dirty="0" err="1">
                <a:latin typeface="Courier"/>
                <a:cs typeface="Courier"/>
              </a:rPr>
              <a:t>Hsize</a:t>
            </a:r>
            <a:endParaRPr lang="en-US" altLang="ja-JP" sz="1200" dirty="0">
              <a:latin typeface="Courier"/>
              <a:cs typeface="Courier"/>
            </a:endParaRPr>
          </a:p>
          <a:p>
            <a:r>
              <a:rPr lang="en-US" altLang="ja-JP" sz="1200" dirty="0">
                <a:latin typeface="Courier"/>
                <a:cs typeface="Courier"/>
              </a:rPr>
              <a:t>    write(*,*) "</a:t>
            </a:r>
            <a:r>
              <a:rPr lang="en-US" altLang="ja-JP" sz="1200" dirty="0" err="1">
                <a:latin typeface="Courier"/>
                <a:cs typeface="Courier"/>
              </a:rPr>
              <a:t>Rsize</a:t>
            </a:r>
            <a:r>
              <a:rPr lang="en-US" altLang="ja-JP" sz="1200" dirty="0">
                <a:latin typeface="Courier"/>
                <a:cs typeface="Courier"/>
              </a:rPr>
              <a:t>=",</a:t>
            </a:r>
            <a:r>
              <a:rPr lang="en-US" altLang="ja-JP" sz="1200" dirty="0" err="1">
                <a:latin typeface="Courier"/>
                <a:cs typeface="Courier"/>
              </a:rPr>
              <a:t>Rsize</a:t>
            </a:r>
            <a:endParaRPr lang="en-US" altLang="ja-JP" sz="1200" dirty="0">
              <a:latin typeface="Courier"/>
              <a:cs typeface="Courier"/>
            </a:endParaRPr>
          </a:p>
          <a:p>
            <a:r>
              <a:rPr lang="en-US" altLang="ja-JP" sz="1200" dirty="0">
                <a:latin typeface="Courier"/>
                <a:cs typeface="Courier"/>
              </a:rPr>
              <a:t>    write(*,*) "</a:t>
            </a:r>
            <a:r>
              <a:rPr lang="en-US" altLang="ja-JP" sz="1200" dirty="0" err="1">
                <a:latin typeface="Courier"/>
                <a:cs typeface="Courier"/>
              </a:rPr>
              <a:t>Zsize</a:t>
            </a:r>
            <a:r>
              <a:rPr lang="en-US" altLang="ja-JP" sz="1200" dirty="0">
                <a:latin typeface="Courier"/>
                <a:cs typeface="Courier"/>
              </a:rPr>
              <a:t>=",</a:t>
            </a:r>
            <a:r>
              <a:rPr lang="en-US" altLang="ja-JP" sz="1200" dirty="0" err="1">
                <a:latin typeface="Courier"/>
                <a:cs typeface="Courier"/>
              </a:rPr>
              <a:t>Zsize</a:t>
            </a:r>
            <a:endParaRPr lang="en-US" altLang="ja-JP" sz="1200" dirty="0">
              <a:latin typeface="Courier"/>
              <a:cs typeface="Courier"/>
            </a:endParaRPr>
          </a:p>
          <a:p>
            <a:r>
              <a:rPr lang="en-US" altLang="ja-JP" sz="1200" dirty="0">
                <a:latin typeface="Courier"/>
                <a:cs typeface="Courier"/>
              </a:rPr>
              <a:t>    call </a:t>
            </a:r>
            <a:r>
              <a:rPr lang="en-US" altLang="ja-JP" sz="1200" dirty="0" err="1">
                <a:latin typeface="Courier"/>
                <a:cs typeface="Courier"/>
              </a:rPr>
              <a:t>write_border</a:t>
            </a:r>
            <a:r>
              <a:rPr lang="en-US" altLang="ja-JP" sz="1200" dirty="0">
                <a:latin typeface="Courier"/>
                <a:cs typeface="Courier"/>
              </a:rPr>
              <a:t>( 0, " </a:t>
            </a:r>
            <a:r>
              <a:rPr lang="en-US" altLang="ja-JP" sz="1200" dirty="0" err="1">
                <a:latin typeface="Courier"/>
                <a:cs typeface="Courier"/>
              </a:rPr>
              <a:t>read_rgrid_mol</a:t>
            </a:r>
            <a:r>
              <a:rPr lang="en-US" altLang="ja-JP" sz="1200" dirty="0">
                <a:latin typeface="Courier"/>
                <a:cs typeface="Courier"/>
              </a:rPr>
              <a:t>(end)" )</a:t>
            </a:r>
          </a:p>
          <a:p>
            <a:r>
              <a:rPr lang="en-US" altLang="ja-JP" sz="1200" dirty="0">
                <a:latin typeface="Courier"/>
                <a:cs typeface="Courier"/>
              </a:rPr>
              <a:t>  END SUBROUTINE </a:t>
            </a:r>
            <a:r>
              <a:rPr lang="en-US" altLang="ja-JP" sz="1200" dirty="0" err="1">
                <a:latin typeface="Courier"/>
                <a:cs typeface="Courier"/>
              </a:rPr>
              <a:t>read_rgrid_mol</a:t>
            </a:r>
            <a:endParaRPr lang="ja-JP" altLang="en-US" sz="1200" dirty="0">
              <a:latin typeface="Courier"/>
              <a:cs typeface="Courier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203848" y="2870934"/>
            <a:ext cx="37665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例）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read_rgrid_mol</a:t>
            </a:r>
            <a:r>
              <a:rPr kumimoji="1" lang="en-US" altLang="ja-JP" dirty="0" smtClean="0"/>
              <a:t> ( rgrid_mol_module.f90 )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97032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直角三角形 54"/>
          <p:cNvSpPr/>
          <p:nvPr/>
        </p:nvSpPr>
        <p:spPr bwMode="auto">
          <a:xfrm>
            <a:off x="5250552" y="4426952"/>
            <a:ext cx="3746746" cy="1810360"/>
          </a:xfrm>
          <a:prstGeom prst="rt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600" dirty="0"/>
          </a:p>
        </p:txBody>
      </p:sp>
      <p:sp>
        <p:nvSpPr>
          <p:cNvPr id="40" name="正方形/長方形 39"/>
          <p:cNvSpPr/>
          <p:nvPr/>
        </p:nvSpPr>
        <p:spPr>
          <a:xfrm>
            <a:off x="5220072" y="5301208"/>
            <a:ext cx="2088232" cy="936104"/>
          </a:xfrm>
          <a:prstGeom prst="rect">
            <a:avLst/>
          </a:prstGeom>
          <a:solidFill>
            <a:schemeClr val="accent2"/>
          </a:solidFill>
          <a:ln w="35433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正方形/長方形 52"/>
          <p:cNvSpPr/>
          <p:nvPr/>
        </p:nvSpPr>
        <p:spPr bwMode="auto">
          <a:xfrm>
            <a:off x="644370" y="4365104"/>
            <a:ext cx="4516184" cy="187220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600" dirty="0"/>
          </a:p>
        </p:txBody>
      </p:sp>
      <p:sp>
        <p:nvSpPr>
          <p:cNvPr id="84" name="直角三角形 83"/>
          <p:cNvSpPr/>
          <p:nvPr/>
        </p:nvSpPr>
        <p:spPr bwMode="auto">
          <a:xfrm>
            <a:off x="644370" y="2276872"/>
            <a:ext cx="4104456" cy="1944216"/>
          </a:xfrm>
          <a:prstGeom prst="rt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600" dirty="0"/>
          </a:p>
        </p:txBody>
      </p:sp>
      <p:sp>
        <p:nvSpPr>
          <p:cNvPr id="6" name="二等辺三角形 5"/>
          <p:cNvSpPr/>
          <p:nvPr/>
        </p:nvSpPr>
        <p:spPr>
          <a:xfrm>
            <a:off x="6477935" y="1916832"/>
            <a:ext cx="2519363" cy="2568575"/>
          </a:xfrm>
          <a:prstGeom prst="triangle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6492223" y="3224932"/>
            <a:ext cx="1260475" cy="12604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8378173" y="4159802"/>
            <a:ext cx="317500" cy="31591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7739831" y="3848652"/>
            <a:ext cx="630237" cy="628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6487293" y="2604386"/>
            <a:ext cx="630238" cy="630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6486227" y="2288283"/>
            <a:ext cx="317500" cy="31591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7749523" y="3547194"/>
            <a:ext cx="317500" cy="3175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7125635" y="2913782"/>
            <a:ext cx="315913" cy="31591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ja-JP" sz="3600" cap="none" dirty="0"/>
              <a:t>A</a:t>
            </a:r>
            <a:r>
              <a:rPr lang="en-US" altLang="ja-JP" sz="3600" cap="none" dirty="0" smtClean="0"/>
              <a:t>lmost all </a:t>
            </a:r>
            <a:r>
              <a:rPr lang="en-US" altLang="ja-JP" sz="3600" dirty="0" smtClean="0"/>
              <a:t>O(N</a:t>
            </a:r>
            <a:r>
              <a:rPr lang="en-US" altLang="ja-JP" sz="3600" baseline="30000" dirty="0" smtClean="0"/>
              <a:t>3</a:t>
            </a:r>
            <a:r>
              <a:rPr lang="en-US" altLang="ja-JP" sz="3600" dirty="0" smtClean="0"/>
              <a:t>)</a:t>
            </a:r>
            <a:r>
              <a:rPr lang="en-US" altLang="ja-JP" sz="3600" dirty="0"/>
              <a:t> </a:t>
            </a:r>
            <a:r>
              <a:rPr lang="en-US" altLang="ja-JP" sz="3600" cap="none" dirty="0" smtClean="0"/>
              <a:t>computations</a:t>
            </a: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r>
              <a:rPr lang="en-US" altLang="ja-JP" sz="3600" cap="none" dirty="0" smtClean="0"/>
              <a:t>can be performed with </a:t>
            </a:r>
            <a:r>
              <a:rPr lang="en-US" altLang="ja-JP" sz="3600" dirty="0" smtClean="0"/>
              <a:t>Level 3 BLAS</a:t>
            </a:r>
            <a:endParaRPr lang="ja-JP" altLang="en-US" sz="3600" dirty="0"/>
          </a:p>
        </p:txBody>
      </p:sp>
      <p:graphicFrame>
        <p:nvGraphicFramePr>
          <p:cNvPr id="41" name="オブジェクト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9169158"/>
              </p:ext>
            </p:extLst>
          </p:nvPr>
        </p:nvGraphicFramePr>
        <p:xfrm>
          <a:off x="251520" y="2410728"/>
          <a:ext cx="640080" cy="284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514" name="数式" r:id="rId4" imgW="457200" imgH="203200" progId="Equation.3">
                  <p:embed/>
                </p:oleObj>
              </mc:Choice>
              <mc:Fallback>
                <p:oleObj name="数式" r:id="rId4" imgW="4572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2410728"/>
                        <a:ext cx="640080" cy="2844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オブジェクト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0699324"/>
              </p:ext>
            </p:extLst>
          </p:nvPr>
        </p:nvGraphicFramePr>
        <p:xfrm>
          <a:off x="251520" y="2842776"/>
          <a:ext cx="1741488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515" name="数式" r:id="rId6" imgW="1244600" imgH="241300" progId="Equation.3">
                  <p:embed/>
                </p:oleObj>
              </mc:Choice>
              <mc:Fallback>
                <p:oleObj name="数式" r:id="rId6" imgW="12446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2842776"/>
                        <a:ext cx="1741488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オブジェクト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0974510"/>
              </p:ext>
            </p:extLst>
          </p:nvPr>
        </p:nvGraphicFramePr>
        <p:xfrm>
          <a:off x="251520" y="4378434"/>
          <a:ext cx="4922838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516" name="数式" r:id="rId8" imgW="3517900" imgH="241300" progId="Equation.3">
                  <p:embed/>
                </p:oleObj>
              </mc:Choice>
              <mc:Fallback>
                <p:oleObj name="数式" r:id="rId8" imgW="35179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4378434"/>
                        <a:ext cx="4922838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オブジェクト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5688868"/>
              </p:ext>
            </p:extLst>
          </p:nvPr>
        </p:nvGraphicFramePr>
        <p:xfrm>
          <a:off x="251520" y="4859000"/>
          <a:ext cx="6007101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517" name="数式" r:id="rId10" imgW="4292600" imgH="241300" progId="Equation.3">
                  <p:embed/>
                </p:oleObj>
              </mc:Choice>
              <mc:Fallback>
                <p:oleObj name="数式" r:id="rId10" imgW="42926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4859000"/>
                        <a:ext cx="6007101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オブジェクト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0700519"/>
              </p:ext>
            </p:extLst>
          </p:nvPr>
        </p:nvGraphicFramePr>
        <p:xfrm>
          <a:off x="251520" y="5363056"/>
          <a:ext cx="707390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518" name="数式" r:id="rId12" imgW="5054600" imgH="241300" progId="Equation.3">
                  <p:embed/>
                </p:oleObj>
              </mc:Choice>
              <mc:Fallback>
                <p:oleObj name="数式" r:id="rId12" imgW="50546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5363056"/>
                        <a:ext cx="7073900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オブジェクト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2375232"/>
              </p:ext>
            </p:extLst>
          </p:nvPr>
        </p:nvGraphicFramePr>
        <p:xfrm>
          <a:off x="251520" y="5867112"/>
          <a:ext cx="8086726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519" name="数式" r:id="rId14" imgW="5778500" imgH="241300" progId="Equation.3">
                  <p:embed/>
                </p:oleObj>
              </mc:Choice>
              <mc:Fallback>
                <p:oleObj name="数式" r:id="rId14" imgW="57785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5867112"/>
                        <a:ext cx="8086726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テキスト ボックス 4"/>
          <p:cNvSpPr txBox="1"/>
          <p:nvPr/>
        </p:nvSpPr>
        <p:spPr>
          <a:xfrm>
            <a:off x="3668706" y="2780928"/>
            <a:ext cx="2483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Matrix × Matrix product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644370" y="3284984"/>
            <a:ext cx="2376264" cy="936104"/>
          </a:xfrm>
          <a:prstGeom prst="rect">
            <a:avLst/>
          </a:prstGeom>
          <a:solidFill>
            <a:schemeClr val="accent2"/>
          </a:solidFill>
          <a:ln w="35433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43" name="オブジェクト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013432"/>
              </p:ext>
            </p:extLst>
          </p:nvPr>
        </p:nvGraphicFramePr>
        <p:xfrm>
          <a:off x="251520" y="3346832"/>
          <a:ext cx="277177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520" name="数式" r:id="rId16" imgW="1981200" imgH="241300" progId="Equation.3">
                  <p:embed/>
                </p:oleObj>
              </mc:Choice>
              <mc:Fallback>
                <p:oleObj name="数式" r:id="rId16" imgW="19812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3346832"/>
                        <a:ext cx="2771775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オブジェクト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885408"/>
              </p:ext>
            </p:extLst>
          </p:nvPr>
        </p:nvGraphicFramePr>
        <p:xfrm>
          <a:off x="251520" y="3850888"/>
          <a:ext cx="3873501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521" name="数式" r:id="rId18" imgW="2768600" imgH="241300" progId="Equation.3">
                  <p:embed/>
                </p:oleObj>
              </mc:Choice>
              <mc:Fallback>
                <p:oleObj name="数式" r:id="rId18" imgW="27686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3850888"/>
                        <a:ext cx="3873501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直線矢印コネクタ 12"/>
          <p:cNvCxnSpPr>
            <a:stCxn id="5" idx="1"/>
          </p:cNvCxnSpPr>
          <p:nvPr/>
        </p:nvCxnSpPr>
        <p:spPr>
          <a:xfrm flipH="1">
            <a:off x="3020634" y="2965594"/>
            <a:ext cx="648072" cy="31939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>
            <a:stCxn id="5" idx="2"/>
          </p:cNvCxnSpPr>
          <p:nvPr/>
        </p:nvCxnSpPr>
        <p:spPr>
          <a:xfrm flipH="1">
            <a:off x="4820834" y="3150260"/>
            <a:ext cx="89521" cy="121484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6693042" y="1700808"/>
            <a:ext cx="215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Recursive algorithm</a:t>
            </a:r>
            <a:endParaRPr kumimoji="1"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79512" y="1772816"/>
            <a:ext cx="267938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Gram-Schmidt procedure</a:t>
            </a:r>
            <a:endParaRPr kumimoji="1" lang="ja-JP" altLang="en-US" dirty="0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5597626" y="3140968"/>
            <a:ext cx="630558" cy="216024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285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40" grpId="0" animBg="1"/>
      <p:bldP spid="53" grpId="0" animBg="1"/>
      <p:bldP spid="84" grpId="0" animBg="1"/>
      <p:bldP spid="6" grpId="0" animBg="1"/>
      <p:bldP spid="8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5" grpId="0"/>
      <p:bldP spid="9" grpId="0" animBg="1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練習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1440160" y="2852936"/>
            <a:ext cx="4572000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>
            <a:spAutoFit/>
          </a:bodyPr>
          <a:lstStyle/>
          <a:p>
            <a:r>
              <a:rPr lang="en-US" altLang="ja-JP" dirty="0"/>
              <a:t>! --- Job control ---</a:t>
            </a:r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! --- Real-Space Grid ---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71600" y="1412776"/>
            <a:ext cx="61374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① </a:t>
            </a:r>
            <a:r>
              <a:rPr lang="en-US" altLang="en-US" dirty="0" smtClean="0"/>
              <a:t>main.f90 </a:t>
            </a:r>
            <a:r>
              <a:rPr lang="ja-JP" altLang="en-US" dirty="0" smtClean="0"/>
              <a:t>の以下の箇所に、</a:t>
            </a:r>
            <a:r>
              <a:rPr kumimoji="1" lang="en-US" altLang="ja-JP" dirty="0" err="1" smtClean="0"/>
              <a:t>IOTools_readIntegerKeyword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を使って、</a:t>
            </a:r>
            <a:endParaRPr kumimoji="1" lang="en-US" altLang="ja-JP" dirty="0" smtClean="0"/>
          </a:p>
          <a:p>
            <a:r>
              <a:rPr kumimoji="1" lang="en-US" altLang="ja-JP" dirty="0" smtClean="0"/>
              <a:t> SWSCF </a:t>
            </a:r>
            <a:r>
              <a:rPr lang="ja-JP" altLang="en-US" dirty="0" smtClean="0"/>
              <a:t>というキーワード</a:t>
            </a:r>
            <a:r>
              <a:rPr kumimoji="1" lang="ja-JP" altLang="en-US" dirty="0" smtClean="0"/>
              <a:t>の後に続く整数データを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iswitch_scf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とい</a:t>
            </a:r>
            <a:endParaRPr kumimoji="1" lang="en-US" altLang="ja-JP" dirty="0" smtClean="0"/>
          </a:p>
          <a:p>
            <a:r>
              <a:rPr kumimoji="1" lang="ja-JP" altLang="en-US" dirty="0" smtClean="0"/>
              <a:t>う変数に読み込ませる。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12168" y="2492896"/>
            <a:ext cx="20393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 smtClean="0"/>
              <a:t>main.f90  69</a:t>
            </a:r>
            <a:r>
              <a:rPr lang="en-US" altLang="ja-JP" dirty="0" smtClean="0"/>
              <a:t>〜73</a:t>
            </a:r>
            <a:r>
              <a:rPr lang="ja-JP" altLang="en-US" dirty="0" smtClean="0"/>
              <a:t>行目</a:t>
            </a:r>
            <a:r>
              <a:rPr lang="en-US" altLang="en-US" dirty="0" smtClean="0"/>
              <a:t> 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43608" y="4941168"/>
            <a:ext cx="677621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② </a:t>
            </a:r>
            <a:r>
              <a:rPr lang="ja-JP" altLang="en-US" dirty="0" smtClean="0"/>
              <a:t>同様に、</a:t>
            </a:r>
            <a:r>
              <a:rPr kumimoji="1" lang="en-US" altLang="ja-JP" dirty="0" smtClean="0"/>
              <a:t>SWTDDFT </a:t>
            </a:r>
            <a:r>
              <a:rPr lang="ja-JP" altLang="en-US" dirty="0" smtClean="0"/>
              <a:t>というキーワード</a:t>
            </a:r>
            <a:r>
              <a:rPr kumimoji="1" lang="ja-JP" altLang="en-US" dirty="0" smtClean="0"/>
              <a:t>の後に続く整数データを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iswitch_tddft</a:t>
            </a:r>
            <a:endParaRPr kumimoji="1" lang="en-US" altLang="ja-JP" dirty="0" smtClean="0"/>
          </a:p>
          <a:p>
            <a:r>
              <a:rPr kumimoji="1" lang="ja-JP" altLang="en-US" dirty="0" smtClean="0"/>
              <a:t>という変数に読み込ませるプログラムも追加する。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20736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入力ファイル（原子座標）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827584" y="3356992"/>
            <a:ext cx="5022304" cy="17543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>
            <a:spAutoFit/>
          </a:bodyPr>
          <a:lstStyle/>
          <a:p>
            <a:r>
              <a:rPr lang="de-DE" altLang="ja-JP" sz="1200" dirty="0"/>
              <a:t> 60</a:t>
            </a:r>
          </a:p>
          <a:p>
            <a:r>
              <a:rPr lang="de-DE" altLang="ja-JP" sz="1200" dirty="0"/>
              <a:t> </a:t>
            </a:r>
            <a:r>
              <a:rPr lang="de-DE" altLang="ja-JP" sz="1200" dirty="0" err="1"/>
              <a:t>Fullerene</a:t>
            </a:r>
            <a:r>
              <a:rPr lang="de-DE" altLang="ja-JP" sz="1200" dirty="0"/>
              <a:t>                     </a:t>
            </a:r>
          </a:p>
          <a:p>
            <a:r>
              <a:rPr lang="de-DE" altLang="ja-JP" sz="1200" dirty="0"/>
              <a:t>C    3.456694863253665   0.001766699988377  -0.700452439042386</a:t>
            </a:r>
          </a:p>
          <a:p>
            <a:r>
              <a:rPr lang="de-DE" altLang="ja-JP" sz="1200" dirty="0"/>
              <a:t>C    3.014558712725903   1.177829737515524  -1.422361981504265</a:t>
            </a:r>
          </a:p>
          <a:p>
            <a:r>
              <a:rPr lang="de-DE" altLang="ja-JP" sz="1200" dirty="0"/>
              <a:t>C    2.291755157682169   0.730233678041475  -2.586644063033040</a:t>
            </a:r>
          </a:p>
          <a:p>
            <a:r>
              <a:rPr lang="de-DE" altLang="ja-JP" sz="1200" dirty="0"/>
              <a:t>C    3.023781359580842  -1.166402447897125  -</a:t>
            </a:r>
            <a:r>
              <a:rPr lang="de-DE" altLang="ja-JP" sz="1200" dirty="0" smtClean="0"/>
              <a:t>1.426837127188259</a:t>
            </a:r>
          </a:p>
          <a:p>
            <a:r>
              <a:rPr lang="ja-JP" altLang="ja-JP" sz="1200" dirty="0"/>
              <a:t>　</a:t>
            </a:r>
            <a:r>
              <a:rPr lang="ja-JP" altLang="en-US" sz="1200" dirty="0" smtClean="0"/>
              <a:t>　　・</a:t>
            </a:r>
            <a:endParaRPr lang="en-US" altLang="ja-JP" sz="1200" dirty="0" smtClean="0"/>
          </a:p>
          <a:p>
            <a:r>
              <a:rPr lang="ja-JP" altLang="ja-JP" sz="1200" dirty="0"/>
              <a:t>　</a:t>
            </a:r>
            <a:r>
              <a:rPr lang="ja-JP" altLang="en-US" sz="1200" dirty="0" smtClean="0"/>
              <a:t>　　・</a:t>
            </a:r>
            <a:endParaRPr lang="en-US" altLang="ja-JP" sz="1200" dirty="0" smtClean="0"/>
          </a:p>
          <a:p>
            <a:r>
              <a:rPr lang="ja-JP" altLang="ja-JP" sz="1200" dirty="0"/>
              <a:t>　</a:t>
            </a:r>
            <a:r>
              <a:rPr lang="ja-JP" altLang="en-US" sz="1200" dirty="0" smtClean="0"/>
              <a:t>　　・</a:t>
            </a:r>
            <a:endParaRPr lang="ja-JP" altLang="en-US" sz="12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27584" y="2924944"/>
            <a:ext cx="2553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XYZ</a:t>
            </a:r>
            <a:r>
              <a:rPr kumimoji="1" lang="ja-JP" altLang="en-US" dirty="0" smtClean="0"/>
              <a:t>形式の原子座標データ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940152" y="3861048"/>
            <a:ext cx="3078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→ </a:t>
            </a:r>
            <a:r>
              <a:rPr kumimoji="1" lang="en-US" altLang="ja-JP" dirty="0" err="1" smtClean="0"/>
              <a:t>poscar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という名前で置いておく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707904" y="5301208"/>
            <a:ext cx="1626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xyz</a:t>
            </a:r>
            <a:r>
              <a:rPr kumimoji="1" lang="ja-JP" altLang="en-US" dirty="0" smtClean="0"/>
              <a:t>座標は</a:t>
            </a:r>
            <a:r>
              <a:rPr kumimoji="1" lang="en-US" altLang="ja-JP" dirty="0" err="1" smtClean="0"/>
              <a:t>Å</a:t>
            </a:r>
            <a:r>
              <a:rPr kumimoji="1" lang="ja-JP" altLang="en-US" dirty="0" smtClean="0"/>
              <a:t>単位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2566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入力ファイル（各種パラメータ）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1187624" y="2492896"/>
            <a:ext cx="2430016" cy="18158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>
            <a:spAutoFit/>
          </a:bodyPr>
          <a:lstStyle/>
          <a:p>
            <a:r>
              <a:rPr lang="en-US" altLang="ja-JP" dirty="0"/>
              <a:t>PP 2 "</a:t>
            </a:r>
            <a:r>
              <a:rPr lang="en-US" altLang="ja-JP" dirty="0" err="1"/>
              <a:t>H_psv.dat</a:t>
            </a:r>
            <a:r>
              <a:rPr lang="en-US" altLang="ja-JP" dirty="0"/>
              <a:t>"</a:t>
            </a:r>
          </a:p>
          <a:p>
            <a:r>
              <a:rPr lang="en-US" altLang="ja-JP" dirty="0" err="1"/>
              <a:t>Nband</a:t>
            </a:r>
            <a:r>
              <a:rPr lang="en-US" altLang="ja-JP" dirty="0"/>
              <a:t> 8</a:t>
            </a:r>
          </a:p>
          <a:p>
            <a:r>
              <a:rPr lang="de-DE" altLang="ja-JP" dirty="0"/>
              <a:t>MOLGRID 0.5 10.0</a:t>
            </a:r>
          </a:p>
          <a:p>
            <a:r>
              <a:rPr lang="de-DE" altLang="ja-JP" dirty="0"/>
              <a:t>SWSCF   1</a:t>
            </a:r>
          </a:p>
          <a:p>
            <a:r>
              <a:rPr lang="de-DE" altLang="ja-JP" dirty="0"/>
              <a:t>SWTDDFT 0 </a:t>
            </a:r>
          </a:p>
          <a:p>
            <a:r>
              <a:rPr lang="fr-FR" altLang="ja-JP" dirty="0"/>
              <a:t>NCG 3</a:t>
            </a:r>
          </a:p>
          <a:p>
            <a:r>
              <a:rPr lang="pt-BR" altLang="ja-JP" dirty="0"/>
              <a:t>BETA 0.1</a:t>
            </a:r>
            <a:endParaRPr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355976" y="2708920"/>
            <a:ext cx="34419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ja-JP" dirty="0" smtClean="0"/>
              <a:t>“</a:t>
            </a:r>
            <a:r>
              <a:rPr kumimoji="1" lang="ja-JP" altLang="en-US" dirty="0" smtClean="0"/>
              <a:t>キワード</a:t>
            </a:r>
            <a:r>
              <a:rPr kumimoji="1" lang="en-US" altLang="ja-JP" dirty="0" smtClean="0"/>
              <a:t>” </a:t>
            </a:r>
            <a:r>
              <a:rPr kumimoji="1" lang="ja-JP" altLang="en-US" dirty="0" smtClean="0"/>
              <a:t>の後に値を並べる形式</a:t>
            </a:r>
            <a:endParaRPr kumimoji="1" lang="en-US" altLang="ja-JP" dirty="0" smtClean="0"/>
          </a:p>
          <a:p>
            <a:pPr marL="285750" indent="-285750">
              <a:buFont typeface="Arial"/>
              <a:buChar char="•"/>
            </a:pPr>
            <a:r>
              <a:rPr lang="ja-JP" altLang="en-US" dirty="0" smtClean="0"/>
              <a:t>順番自由（今後も増える予定）</a:t>
            </a:r>
            <a:endParaRPr lang="en-US" altLang="ja-JP" dirty="0" smtClean="0"/>
          </a:p>
          <a:p>
            <a:pPr marL="285750" indent="-285750">
              <a:buFont typeface="Arial"/>
              <a:buChar char="•"/>
            </a:pPr>
            <a:r>
              <a:rPr kumimoji="1" lang="en-US" altLang="ja-JP" dirty="0" err="1" smtClean="0"/>
              <a:t>incar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という名前で置いておく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00217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atom_module.f90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827584" y="1124744"/>
            <a:ext cx="4572000" cy="50013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>
            <a:spAutoFit/>
          </a:bodyPr>
          <a:lstStyle/>
          <a:p>
            <a:r>
              <a:rPr lang="en-US" altLang="ja-JP" sz="1100" dirty="0"/>
              <a:t>MODULE </a:t>
            </a:r>
            <a:r>
              <a:rPr lang="en-US" altLang="ja-JP" sz="1100" dirty="0" err="1"/>
              <a:t>atom_module</a:t>
            </a:r>
            <a:endParaRPr lang="en-US" altLang="ja-JP" sz="1100" dirty="0"/>
          </a:p>
          <a:p>
            <a:endParaRPr lang="en-US" altLang="ja-JP" sz="1100" dirty="0"/>
          </a:p>
          <a:p>
            <a:r>
              <a:rPr lang="en-US" altLang="ja-JP" sz="1100" dirty="0"/>
              <a:t>  implicit none</a:t>
            </a:r>
          </a:p>
          <a:p>
            <a:endParaRPr lang="en-US" altLang="ja-JP" sz="1100" dirty="0"/>
          </a:p>
          <a:p>
            <a:r>
              <a:rPr lang="en-US" altLang="ja-JP" sz="1100" dirty="0"/>
              <a:t>  PRIVATE</a:t>
            </a:r>
          </a:p>
          <a:p>
            <a:r>
              <a:rPr lang="en-US" altLang="ja-JP" sz="1100" dirty="0"/>
              <a:t>  PUBLIC :: atom</a:t>
            </a:r>
          </a:p>
          <a:p>
            <a:r>
              <a:rPr lang="en-US" altLang="ja-JP" sz="1100" dirty="0"/>
              <a:t>  PUBLIC :: </a:t>
            </a:r>
            <a:r>
              <a:rPr lang="en-US" altLang="ja-JP" sz="1100" dirty="0" err="1"/>
              <a:t>write_info_atom</a:t>
            </a:r>
            <a:endParaRPr lang="en-US" altLang="ja-JP" sz="1100" dirty="0"/>
          </a:p>
          <a:p>
            <a:r>
              <a:rPr lang="en-US" altLang="ja-JP" sz="1100" dirty="0"/>
              <a:t>  PUBLIC :: </a:t>
            </a:r>
            <a:r>
              <a:rPr lang="en-US" altLang="ja-JP" sz="1100" dirty="0" err="1"/>
              <a:t>read_atom</a:t>
            </a:r>
            <a:endParaRPr lang="en-US" altLang="ja-JP" sz="1100" dirty="0"/>
          </a:p>
          <a:p>
            <a:endParaRPr lang="en-US" altLang="ja-JP" sz="1100" dirty="0"/>
          </a:p>
          <a:p>
            <a:r>
              <a:rPr lang="en-US" altLang="ja-JP" sz="1100" dirty="0"/>
              <a:t>  </a:t>
            </a:r>
            <a:r>
              <a:rPr lang="en-US" altLang="ja-JP" sz="1100" dirty="0" err="1"/>
              <a:t>integer,parameter</a:t>
            </a:r>
            <a:r>
              <a:rPr lang="en-US" altLang="ja-JP" sz="1100" dirty="0"/>
              <a:t> :: DP=kind(0.0d0)</a:t>
            </a:r>
          </a:p>
          <a:p>
            <a:endParaRPr lang="en-US" altLang="ja-JP" sz="1100" dirty="0"/>
          </a:p>
          <a:p>
            <a:r>
              <a:rPr lang="en-US" altLang="ja-JP" sz="1100" dirty="0"/>
              <a:t>  </a:t>
            </a:r>
            <a:r>
              <a:rPr lang="en-US" altLang="ja-JP" sz="1100" dirty="0" err="1"/>
              <a:t>integer,PUBLIC</a:t>
            </a:r>
            <a:r>
              <a:rPr lang="en-US" altLang="ja-JP" sz="1100" dirty="0"/>
              <a:t> :: </a:t>
            </a:r>
            <a:r>
              <a:rPr lang="en-US" altLang="ja-JP" sz="1100" dirty="0" err="1"/>
              <a:t>Natom</a:t>
            </a:r>
            <a:endParaRPr lang="en-US" altLang="ja-JP" sz="1100" dirty="0"/>
          </a:p>
          <a:p>
            <a:r>
              <a:rPr lang="en-US" altLang="ja-JP" sz="1100" dirty="0"/>
              <a:t>  </a:t>
            </a:r>
            <a:r>
              <a:rPr lang="en-US" altLang="ja-JP" sz="1100" dirty="0" err="1"/>
              <a:t>integer,PUBLIC</a:t>
            </a:r>
            <a:r>
              <a:rPr lang="en-US" altLang="ja-JP" sz="1100" dirty="0"/>
              <a:t> :: </a:t>
            </a:r>
            <a:r>
              <a:rPr lang="en-US" altLang="ja-JP" sz="1100" dirty="0" err="1"/>
              <a:t>Nelement</a:t>
            </a:r>
            <a:endParaRPr lang="en-US" altLang="ja-JP" sz="1100" dirty="0"/>
          </a:p>
          <a:p>
            <a:r>
              <a:rPr lang="en-US" altLang="ja-JP" sz="1100" dirty="0"/>
              <a:t>  </a:t>
            </a:r>
            <a:r>
              <a:rPr lang="en-US" altLang="ja-JP" sz="1100" dirty="0" err="1"/>
              <a:t>integer,allocatable,PUBLIC</a:t>
            </a:r>
            <a:r>
              <a:rPr lang="en-US" altLang="ja-JP" sz="1100" dirty="0"/>
              <a:t> :: </a:t>
            </a:r>
            <a:r>
              <a:rPr lang="en-US" altLang="ja-JP" sz="1100" dirty="0" err="1"/>
              <a:t>ki_atom</a:t>
            </a:r>
            <a:r>
              <a:rPr lang="en-US" altLang="ja-JP" sz="1100" dirty="0"/>
              <a:t>(:)</a:t>
            </a:r>
          </a:p>
          <a:p>
            <a:r>
              <a:rPr lang="en-US" altLang="ja-JP" sz="1100" dirty="0"/>
              <a:t>  </a:t>
            </a:r>
            <a:r>
              <a:rPr lang="en-US" altLang="ja-JP" sz="1100" dirty="0" err="1"/>
              <a:t>integer,allocatable,PUBLIC</a:t>
            </a:r>
            <a:r>
              <a:rPr lang="en-US" altLang="ja-JP" sz="1100" dirty="0"/>
              <a:t> :: </a:t>
            </a:r>
            <a:r>
              <a:rPr lang="en-US" altLang="ja-JP" sz="1100" dirty="0" err="1"/>
              <a:t>zn_atom</a:t>
            </a:r>
            <a:r>
              <a:rPr lang="en-US" altLang="ja-JP" sz="1100" dirty="0"/>
              <a:t>(:)</a:t>
            </a:r>
          </a:p>
          <a:p>
            <a:r>
              <a:rPr lang="en-US" altLang="ja-JP" sz="1100" dirty="0"/>
              <a:t>  </a:t>
            </a:r>
            <a:r>
              <a:rPr lang="en-US" altLang="ja-JP" sz="1100" dirty="0" err="1"/>
              <a:t>integer,allocatable,PUBLIC</a:t>
            </a:r>
            <a:r>
              <a:rPr lang="en-US" altLang="ja-JP" sz="1100" dirty="0"/>
              <a:t> :: </a:t>
            </a:r>
            <a:r>
              <a:rPr lang="en-US" altLang="ja-JP" sz="1100" dirty="0" err="1"/>
              <a:t>md_atom</a:t>
            </a:r>
            <a:r>
              <a:rPr lang="en-US" altLang="ja-JP" sz="1100" dirty="0"/>
              <a:t>(:)</a:t>
            </a:r>
          </a:p>
          <a:p>
            <a:r>
              <a:rPr lang="en-US" altLang="ja-JP" sz="1100" dirty="0"/>
              <a:t>  real(DP),</a:t>
            </a:r>
            <a:r>
              <a:rPr lang="en-US" altLang="ja-JP" sz="1100" dirty="0" err="1"/>
              <a:t>allocatable,PUBLIC</a:t>
            </a:r>
            <a:r>
              <a:rPr lang="en-US" altLang="ja-JP" sz="1100" dirty="0"/>
              <a:t> :: </a:t>
            </a:r>
            <a:r>
              <a:rPr lang="en-US" altLang="ja-JP" sz="1100" dirty="0" err="1"/>
              <a:t>aa_atom</a:t>
            </a:r>
            <a:r>
              <a:rPr lang="en-US" altLang="ja-JP" sz="1100" dirty="0"/>
              <a:t>(:,:)</a:t>
            </a:r>
          </a:p>
          <a:p>
            <a:endParaRPr lang="en-US" altLang="ja-JP" sz="1100" dirty="0"/>
          </a:p>
          <a:p>
            <a:r>
              <a:rPr lang="en-US" altLang="ja-JP" sz="1100" dirty="0"/>
              <a:t>  </a:t>
            </a:r>
            <a:endParaRPr lang="es-ES_tradnl" altLang="ja-JP" sz="1100" dirty="0"/>
          </a:p>
          <a:p>
            <a:r>
              <a:rPr lang="es-ES_tradnl" altLang="ja-JP" sz="1100" dirty="0"/>
              <a:t>CONTAINS</a:t>
            </a:r>
          </a:p>
          <a:p>
            <a:endParaRPr lang="es-ES_tradnl" altLang="ja-JP" sz="1100" dirty="0"/>
          </a:p>
          <a:p>
            <a:endParaRPr lang="es-ES_tradnl" altLang="ja-JP" sz="1100" dirty="0"/>
          </a:p>
          <a:p>
            <a:r>
              <a:rPr lang="es-ES_tradnl" altLang="ja-JP" sz="1100" dirty="0"/>
              <a:t>  SUBROUTINE </a:t>
            </a:r>
            <a:r>
              <a:rPr lang="es-ES_tradnl" altLang="ja-JP" sz="1100" dirty="0" err="1"/>
              <a:t>read_atom</a:t>
            </a:r>
            <a:r>
              <a:rPr lang="es-ES_tradnl" altLang="ja-JP" sz="1100" dirty="0"/>
              <a:t>( </a:t>
            </a:r>
            <a:r>
              <a:rPr lang="es-ES_tradnl" altLang="ja-JP" sz="1100" dirty="0" err="1"/>
              <a:t>unit</a:t>
            </a:r>
            <a:r>
              <a:rPr lang="es-ES_tradnl" altLang="ja-JP" sz="1100" dirty="0"/>
              <a:t> </a:t>
            </a:r>
            <a:r>
              <a:rPr lang="es-ES_tradnl" altLang="ja-JP" sz="1100" dirty="0" smtClean="0"/>
              <a:t>)</a:t>
            </a:r>
            <a:endParaRPr lang="es-ES_tradnl" altLang="ja-JP" sz="1100" dirty="0"/>
          </a:p>
          <a:p>
            <a:r>
              <a:rPr lang="es-ES_tradnl" altLang="ja-JP" sz="1100" dirty="0"/>
              <a:t>    </a:t>
            </a:r>
            <a:r>
              <a:rPr lang="es-ES_tradnl" altLang="ja-JP" sz="1100" dirty="0" err="1"/>
              <a:t>implicit</a:t>
            </a:r>
            <a:r>
              <a:rPr lang="es-ES_tradnl" altLang="ja-JP" sz="1100" dirty="0"/>
              <a:t> </a:t>
            </a:r>
            <a:r>
              <a:rPr lang="es-ES_tradnl" altLang="ja-JP" sz="1100" dirty="0" err="1"/>
              <a:t>none</a:t>
            </a:r>
            <a:endParaRPr lang="es-ES_tradnl" altLang="ja-JP" sz="1100" dirty="0"/>
          </a:p>
          <a:p>
            <a:r>
              <a:rPr lang="es-ES_tradnl" altLang="ja-JP" sz="1100" dirty="0"/>
              <a:t>    </a:t>
            </a:r>
            <a:r>
              <a:rPr lang="es-ES_tradnl" altLang="ja-JP" sz="1100" dirty="0" err="1"/>
              <a:t>integer,intent</a:t>
            </a:r>
            <a:r>
              <a:rPr lang="es-ES_tradnl" altLang="ja-JP" sz="1100" dirty="0"/>
              <a:t>(IN) :: </a:t>
            </a:r>
            <a:r>
              <a:rPr lang="es-ES_tradnl" altLang="ja-JP" sz="1100" dirty="0" err="1" smtClean="0"/>
              <a:t>unit</a:t>
            </a:r>
            <a:endParaRPr lang="es-ES_tradnl" altLang="ja-JP" sz="1100" dirty="0"/>
          </a:p>
          <a:p>
            <a:r>
              <a:rPr lang="es-ES_tradnl" altLang="ja-JP" sz="1100" dirty="0"/>
              <a:t>    </a:t>
            </a:r>
            <a:r>
              <a:rPr lang="es-ES_tradnl" altLang="ja-JP" sz="1100" dirty="0" err="1"/>
              <a:t>call</a:t>
            </a:r>
            <a:r>
              <a:rPr lang="es-ES_tradnl" altLang="ja-JP" sz="1100" dirty="0"/>
              <a:t> </a:t>
            </a:r>
            <a:r>
              <a:rPr lang="es-ES_tradnl" altLang="ja-JP" sz="1100" dirty="0" err="1"/>
              <a:t>write_border</a:t>
            </a:r>
            <a:r>
              <a:rPr lang="es-ES_tradnl" altLang="ja-JP" sz="1100" dirty="0"/>
              <a:t>( 0, " </a:t>
            </a:r>
            <a:r>
              <a:rPr lang="es-ES_tradnl" altLang="ja-JP" sz="1100" dirty="0" err="1"/>
              <a:t>read_atom</a:t>
            </a:r>
            <a:r>
              <a:rPr lang="es-ES_tradnl" altLang="ja-JP" sz="1100" dirty="0"/>
              <a:t>(</a:t>
            </a:r>
            <a:r>
              <a:rPr lang="es-ES_tradnl" altLang="ja-JP" sz="1100" dirty="0" err="1"/>
              <a:t>start</a:t>
            </a:r>
            <a:r>
              <a:rPr lang="es-ES_tradnl" altLang="ja-JP" sz="1100" dirty="0"/>
              <a:t>)" </a:t>
            </a:r>
            <a:r>
              <a:rPr lang="es-ES_tradnl" altLang="ja-JP" sz="1100" dirty="0" smtClean="0"/>
              <a:t>)</a:t>
            </a:r>
            <a:endParaRPr lang="es-ES_tradnl" altLang="ja-JP" sz="1100" dirty="0"/>
          </a:p>
          <a:p>
            <a:r>
              <a:rPr lang="es-ES_tradnl" altLang="ja-JP" sz="1100" dirty="0"/>
              <a:t>    </a:t>
            </a:r>
            <a:r>
              <a:rPr lang="es-ES_tradnl" altLang="ja-JP" sz="1100" dirty="0" err="1">
                <a:solidFill>
                  <a:srgbClr val="0000FF"/>
                </a:solidFill>
              </a:rPr>
              <a:t>call</a:t>
            </a:r>
            <a:r>
              <a:rPr lang="es-ES_tradnl" altLang="ja-JP" sz="1100" dirty="0">
                <a:solidFill>
                  <a:srgbClr val="0000FF"/>
                </a:solidFill>
              </a:rPr>
              <a:t> </a:t>
            </a:r>
            <a:r>
              <a:rPr lang="es-ES_tradnl" altLang="ja-JP" sz="1100" dirty="0" err="1">
                <a:solidFill>
                  <a:srgbClr val="0000FF"/>
                </a:solidFill>
              </a:rPr>
              <a:t>read_atom_xyz</a:t>
            </a:r>
            <a:r>
              <a:rPr lang="es-ES_tradnl" altLang="ja-JP" sz="1100" dirty="0">
                <a:solidFill>
                  <a:srgbClr val="0000FF"/>
                </a:solidFill>
              </a:rPr>
              <a:t>( </a:t>
            </a:r>
            <a:r>
              <a:rPr lang="es-ES_tradnl" altLang="ja-JP" sz="1100" dirty="0" err="1">
                <a:solidFill>
                  <a:srgbClr val="0000FF"/>
                </a:solidFill>
              </a:rPr>
              <a:t>unit</a:t>
            </a:r>
            <a:r>
              <a:rPr lang="es-ES_tradnl" altLang="ja-JP" sz="1100" dirty="0">
                <a:solidFill>
                  <a:srgbClr val="0000FF"/>
                </a:solidFill>
              </a:rPr>
              <a:t> </a:t>
            </a:r>
            <a:r>
              <a:rPr lang="es-ES_tradnl" altLang="ja-JP" sz="1100" dirty="0" smtClean="0">
                <a:solidFill>
                  <a:srgbClr val="0000FF"/>
                </a:solidFill>
              </a:rPr>
              <a:t>)</a:t>
            </a:r>
            <a:endParaRPr lang="es-ES_tradnl" altLang="ja-JP" sz="1100" dirty="0">
              <a:solidFill>
                <a:srgbClr val="0000FF"/>
              </a:solidFill>
            </a:endParaRPr>
          </a:p>
          <a:p>
            <a:r>
              <a:rPr lang="es-ES_tradnl" altLang="ja-JP" sz="1100" dirty="0"/>
              <a:t>    </a:t>
            </a:r>
            <a:r>
              <a:rPr lang="es-ES_tradnl" altLang="ja-JP" sz="1100" dirty="0" err="1"/>
              <a:t>call</a:t>
            </a:r>
            <a:r>
              <a:rPr lang="es-ES_tradnl" altLang="ja-JP" sz="1100" dirty="0"/>
              <a:t> </a:t>
            </a:r>
            <a:r>
              <a:rPr lang="es-ES_tradnl" altLang="ja-JP" sz="1100" dirty="0" err="1"/>
              <a:t>write_border</a:t>
            </a:r>
            <a:r>
              <a:rPr lang="es-ES_tradnl" altLang="ja-JP" sz="1100" dirty="0"/>
              <a:t>( 0, " </a:t>
            </a:r>
            <a:r>
              <a:rPr lang="es-ES_tradnl" altLang="ja-JP" sz="1100" dirty="0" err="1"/>
              <a:t>read_atom</a:t>
            </a:r>
            <a:r>
              <a:rPr lang="es-ES_tradnl" altLang="ja-JP" sz="1100" dirty="0"/>
              <a:t>(</a:t>
            </a:r>
            <a:r>
              <a:rPr lang="es-ES_tradnl" altLang="ja-JP" sz="1100" dirty="0" err="1"/>
              <a:t>end</a:t>
            </a:r>
            <a:r>
              <a:rPr lang="es-ES_tradnl" altLang="ja-JP" sz="1100" dirty="0"/>
              <a:t>)" </a:t>
            </a:r>
            <a:r>
              <a:rPr lang="es-ES_tradnl" altLang="ja-JP" sz="1100" dirty="0" smtClean="0"/>
              <a:t>)</a:t>
            </a:r>
            <a:endParaRPr lang="es-ES_tradnl" altLang="ja-JP" sz="1100" dirty="0"/>
          </a:p>
          <a:p>
            <a:r>
              <a:rPr lang="es-ES_tradnl" altLang="ja-JP" sz="1100" dirty="0"/>
              <a:t>  END SUBROUTINE </a:t>
            </a:r>
            <a:r>
              <a:rPr lang="es-ES_tradnl" altLang="ja-JP" sz="1100" dirty="0" err="1"/>
              <a:t>read_atom</a:t>
            </a:r>
            <a:endParaRPr lang="es-ES_tradnl" altLang="ja-JP" sz="11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419872" y="3861048"/>
            <a:ext cx="1954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 smtClean="0"/>
              <a:t>原子座標（</a:t>
            </a:r>
            <a:r>
              <a:rPr kumimoji="1" lang="en-US" altLang="ja-JP" sz="1200" dirty="0" smtClean="0"/>
              <a:t>3</a:t>
            </a:r>
            <a:r>
              <a:rPr kumimoji="1" lang="ja-JP" altLang="en-US" sz="1200" dirty="0" smtClean="0"/>
              <a:t>成分</a:t>
            </a:r>
            <a:r>
              <a:rPr kumimoji="1" lang="en-US" altLang="ja-JP" sz="1200" dirty="0" smtClean="0"/>
              <a:t>×</a:t>
            </a:r>
            <a:r>
              <a:rPr kumimoji="1" lang="ja-JP" altLang="en-US" sz="1200" dirty="0" smtClean="0"/>
              <a:t>原子数）</a:t>
            </a:r>
            <a:endParaRPr kumimoji="1" lang="ja-JP" altLang="en-US" sz="12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419872" y="3645024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 smtClean="0"/>
              <a:t>未使用</a:t>
            </a:r>
            <a:r>
              <a:rPr kumimoji="1" lang="ja-JP" altLang="en-US" sz="1200" dirty="0" smtClean="0"/>
              <a:t>（原子数）</a:t>
            </a:r>
            <a:endParaRPr kumimoji="1" lang="ja-JP" altLang="en-US" sz="12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419872" y="3429000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 smtClean="0"/>
              <a:t>原子番号（原子種数）</a:t>
            </a:r>
            <a:endParaRPr kumimoji="1" lang="ja-JP" altLang="en-US" sz="12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419872" y="3224009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 smtClean="0"/>
              <a:t>原子種情報（原子数）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45185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練習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051720" y="476672"/>
            <a:ext cx="6835525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poscar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から原子数や座標のデータを読み込み</a:t>
            </a:r>
            <a:endParaRPr kumimoji="1" lang="en-US" altLang="ja-JP" dirty="0" smtClean="0"/>
          </a:p>
          <a:p>
            <a:endParaRPr lang="en-US" altLang="ja-JP" dirty="0" smtClean="0"/>
          </a:p>
          <a:p>
            <a:r>
              <a:rPr lang="en-US" altLang="ja-JP" dirty="0" smtClean="0"/>
              <a:t>	</a:t>
            </a:r>
            <a:r>
              <a:rPr lang="en-US" altLang="ja-JP" dirty="0" err="1" smtClean="0"/>
              <a:t>Natom</a:t>
            </a:r>
            <a:endParaRPr lang="en-US" altLang="ja-JP" dirty="0" smtClean="0"/>
          </a:p>
          <a:p>
            <a:r>
              <a:rPr lang="en-US" altLang="ja-JP" dirty="0" smtClean="0"/>
              <a:t>	</a:t>
            </a:r>
            <a:r>
              <a:rPr lang="en-US" altLang="ja-JP" dirty="0" err="1" smtClean="0"/>
              <a:t>Nelement</a:t>
            </a:r>
            <a:endParaRPr lang="en-US" altLang="ja-JP" dirty="0"/>
          </a:p>
          <a:p>
            <a:r>
              <a:rPr kumimoji="1" lang="en-US" altLang="ja-JP" dirty="0" smtClean="0"/>
              <a:t>	</a:t>
            </a:r>
            <a:r>
              <a:rPr kumimoji="1" lang="en-US" altLang="ja-JP" dirty="0" err="1" smtClean="0"/>
              <a:t>aa_atom</a:t>
            </a:r>
            <a:r>
              <a:rPr kumimoji="1" lang="en-US" altLang="ja-JP" dirty="0" smtClean="0"/>
              <a:t>(:,:)</a:t>
            </a:r>
          </a:p>
          <a:p>
            <a:r>
              <a:rPr lang="en-US" altLang="ja-JP" dirty="0" smtClean="0"/>
              <a:t>	</a:t>
            </a:r>
            <a:r>
              <a:rPr lang="en-US" altLang="ja-JP" dirty="0" err="1" smtClean="0"/>
              <a:t>ki_atom</a:t>
            </a:r>
            <a:r>
              <a:rPr lang="en-US" altLang="ja-JP" dirty="0" smtClean="0"/>
              <a:t>(:)</a:t>
            </a:r>
          </a:p>
          <a:p>
            <a:r>
              <a:rPr kumimoji="1" lang="en-US" altLang="ja-JP" dirty="0" smtClean="0"/>
              <a:t>	</a:t>
            </a:r>
            <a:r>
              <a:rPr kumimoji="1" lang="en-US" altLang="ja-JP" dirty="0" err="1" smtClean="0"/>
              <a:t>md_atom</a:t>
            </a:r>
            <a:r>
              <a:rPr kumimoji="1" lang="en-US" altLang="ja-JP" dirty="0" smtClean="0"/>
              <a:t>(:)</a:t>
            </a:r>
          </a:p>
          <a:p>
            <a:r>
              <a:rPr lang="en-US" altLang="ja-JP" dirty="0" smtClean="0"/>
              <a:t>	</a:t>
            </a:r>
            <a:r>
              <a:rPr lang="en-US" altLang="ja-JP" dirty="0" err="1" smtClean="0"/>
              <a:t>zn_atom</a:t>
            </a:r>
            <a:r>
              <a:rPr lang="en-US" altLang="ja-JP" dirty="0" smtClean="0"/>
              <a:t>(:)</a:t>
            </a:r>
          </a:p>
          <a:p>
            <a:endParaRPr kumimoji="1" lang="en-US" altLang="ja-JP" dirty="0"/>
          </a:p>
          <a:p>
            <a:r>
              <a:rPr lang="ja-JP" altLang="en-US" dirty="0" smtClean="0"/>
              <a:t>に値を設定する。配列は適切なサイズに</a:t>
            </a:r>
            <a:r>
              <a:rPr lang="en-US" altLang="ja-JP" dirty="0" smtClean="0"/>
              <a:t> allocate </a:t>
            </a:r>
            <a:r>
              <a:rPr lang="ja-JP" altLang="en-US" dirty="0" smtClean="0"/>
              <a:t>する。</a:t>
            </a:r>
            <a:endParaRPr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（これらの変数は</a:t>
            </a:r>
            <a:r>
              <a:rPr kumimoji="1" lang="en-US" altLang="ja-JP" dirty="0" smtClean="0"/>
              <a:t> PUBLIC </a:t>
            </a:r>
            <a:r>
              <a:rPr kumimoji="1" lang="ja-JP" altLang="en-US" dirty="0" smtClean="0"/>
              <a:t>属性になっているので、</a:t>
            </a:r>
            <a:r>
              <a:rPr lang="ja-JP" altLang="en-US" dirty="0" smtClean="0"/>
              <a:t>適切に読み込めたどうかの</a:t>
            </a:r>
            <a:endParaRPr lang="en-US" altLang="ja-JP" dirty="0" smtClean="0"/>
          </a:p>
          <a:p>
            <a:r>
              <a:rPr kumimoji="1" lang="ja-JP" altLang="en-US" dirty="0" smtClean="0"/>
              <a:t>確認は</a:t>
            </a:r>
            <a:r>
              <a:rPr kumimoji="1" lang="en-US" altLang="ja-JP" dirty="0" smtClean="0"/>
              <a:t> main </a:t>
            </a:r>
            <a:r>
              <a:rPr kumimoji="1" lang="ja-JP" altLang="en-US" dirty="0" smtClean="0"/>
              <a:t>で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中身を書き出す事で行う）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83568" y="5085184"/>
            <a:ext cx="60202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元素名から原子番号を取得するサブルーチン</a:t>
            </a:r>
            <a:r>
              <a:rPr kumimoji="1" lang="en-US" altLang="ja-JP" sz="1400" dirty="0" smtClean="0"/>
              <a:t> : </a:t>
            </a:r>
            <a:r>
              <a:rPr lang="en-US" altLang="ja-JP" sz="1400" dirty="0" smtClean="0"/>
              <a:t> </a:t>
            </a:r>
            <a:r>
              <a:rPr kumimoji="1" lang="en-US" altLang="ja-JP" sz="1400" dirty="0" err="1" smtClean="0"/>
              <a:t>get_atomic_number</a:t>
            </a:r>
            <a:r>
              <a:rPr kumimoji="1" lang="en-US" altLang="ja-JP" sz="1400" dirty="0" smtClean="0"/>
              <a:t>( name, Z )</a:t>
            </a:r>
          </a:p>
          <a:p>
            <a:endParaRPr lang="en-US" altLang="ja-JP" sz="1400" dirty="0" smtClean="0"/>
          </a:p>
          <a:p>
            <a:r>
              <a:rPr lang="ja-JP" altLang="en-US" sz="1400" dirty="0" smtClean="0"/>
              <a:t>詳細は</a:t>
            </a:r>
            <a:r>
              <a:rPr lang="en-US" altLang="ja-JP" sz="1400" dirty="0" smtClean="0"/>
              <a:t> ext0/get_atomic_number.f90 </a:t>
            </a:r>
            <a:r>
              <a:rPr lang="ja-JP" altLang="en-US" sz="1400" dirty="0" smtClean="0"/>
              <a:t>を参照</a:t>
            </a:r>
            <a:endParaRPr kumimoji="1" lang="ja-JP" altLang="en-US" sz="1400" dirty="0"/>
          </a:p>
        </p:txBody>
      </p:sp>
      <p:sp>
        <p:nvSpPr>
          <p:cNvPr id="5" name="正方形/長方形 4"/>
          <p:cNvSpPr/>
          <p:nvPr/>
        </p:nvSpPr>
        <p:spPr>
          <a:xfrm>
            <a:off x="2051720" y="3789040"/>
            <a:ext cx="54726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 </a:t>
            </a:r>
            <a:r>
              <a:rPr lang="en-US" altLang="ja-JP" dirty="0" smtClean="0"/>
              <a:t>( call </a:t>
            </a:r>
            <a:r>
              <a:rPr lang="en-US" altLang="ja-JP" dirty="0" err="1"/>
              <a:t>write_read_atom_data</a:t>
            </a:r>
            <a:r>
              <a:rPr lang="en-US" altLang="ja-JP" dirty="0"/>
              <a:t>( </a:t>
            </a:r>
            <a:r>
              <a:rPr lang="en-US" altLang="ja-JP" dirty="0" err="1"/>
              <a:t>ki_atom</a:t>
            </a:r>
            <a:r>
              <a:rPr lang="en-US" altLang="ja-JP" dirty="0"/>
              <a:t>, </a:t>
            </a:r>
            <a:r>
              <a:rPr lang="en-US" altLang="ja-JP" dirty="0" err="1"/>
              <a:t>aa_atom</a:t>
            </a:r>
            <a:r>
              <a:rPr lang="en-US" altLang="ja-JP" dirty="0" err="1" smtClean="0"/>
              <a:t>,md_atom</a:t>
            </a:r>
            <a:r>
              <a:rPr lang="en-US" altLang="ja-JP" dirty="0" smtClean="0"/>
              <a:t> ) </a:t>
            </a:r>
            <a:r>
              <a:rPr lang="ja-JP" altLang="en-US" dirty="0" smtClean="0"/>
              <a:t>というルーチンが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atom_module</a:t>
            </a:r>
            <a:r>
              <a:rPr lang="en-US" altLang="ja-JP" dirty="0"/>
              <a:t> </a:t>
            </a:r>
            <a:r>
              <a:rPr lang="ja-JP" altLang="en-US" dirty="0" smtClean="0"/>
              <a:t>の中にあり、これを</a:t>
            </a:r>
            <a:r>
              <a:rPr lang="en-US" altLang="ja-JP" dirty="0" smtClean="0"/>
              <a:t>PUBLIC </a:t>
            </a:r>
            <a:r>
              <a:rPr lang="ja-JP" altLang="en-US" dirty="0" smtClean="0"/>
              <a:t>にして</a:t>
            </a:r>
            <a:endParaRPr lang="en-US" altLang="ja-JP" dirty="0" smtClean="0"/>
          </a:p>
          <a:p>
            <a:r>
              <a:rPr lang="en-US" altLang="ja-JP" dirty="0" smtClean="0"/>
              <a:t>main</a:t>
            </a:r>
            <a:r>
              <a:rPr lang="ja-JP" altLang="en-US" dirty="0" smtClean="0"/>
              <a:t>からコールしてもよい　）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44847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構造体</a:t>
            </a:r>
            <a:r>
              <a:rPr kumimoji="1" lang="en-US" altLang="ja-JP" dirty="0" smtClean="0"/>
              <a:t> type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4283968" y="404664"/>
            <a:ext cx="4572000" cy="56784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>
            <a:spAutoFit/>
          </a:bodyPr>
          <a:lstStyle/>
          <a:p>
            <a:r>
              <a:rPr lang="en-US" altLang="ja-JP" sz="1100" dirty="0"/>
              <a:t>MODULE </a:t>
            </a:r>
            <a:r>
              <a:rPr lang="en-US" altLang="ja-JP" sz="1100" dirty="0" err="1"/>
              <a:t>rgrid_module</a:t>
            </a:r>
            <a:endParaRPr lang="en-US" altLang="ja-JP" sz="1100" dirty="0"/>
          </a:p>
          <a:p>
            <a:endParaRPr lang="en-US" altLang="ja-JP" sz="1100" dirty="0"/>
          </a:p>
          <a:p>
            <a:r>
              <a:rPr lang="en-US" altLang="ja-JP" sz="1100" dirty="0"/>
              <a:t>  use </a:t>
            </a:r>
            <a:r>
              <a:rPr lang="en-US" altLang="ja-JP" sz="1100" dirty="0" err="1"/>
              <a:t>rgrid_mol_module</a:t>
            </a:r>
            <a:endParaRPr lang="en-US" altLang="ja-JP" sz="1100" dirty="0"/>
          </a:p>
          <a:p>
            <a:endParaRPr lang="en-US" altLang="ja-JP" sz="1100" dirty="0"/>
          </a:p>
          <a:p>
            <a:r>
              <a:rPr lang="en-US" altLang="ja-JP" sz="1100" dirty="0"/>
              <a:t>  implicit none</a:t>
            </a:r>
          </a:p>
          <a:p>
            <a:endParaRPr lang="en-US" altLang="ja-JP" sz="1100" dirty="0"/>
          </a:p>
          <a:p>
            <a:r>
              <a:rPr lang="en-US" altLang="ja-JP" sz="1100" dirty="0"/>
              <a:t>  PRIVATE</a:t>
            </a:r>
          </a:p>
          <a:p>
            <a:r>
              <a:rPr lang="en-US" altLang="ja-JP" sz="1100" dirty="0"/>
              <a:t>  PUBLIC :: </a:t>
            </a:r>
            <a:r>
              <a:rPr lang="en-US" altLang="ja-JP" sz="1100" dirty="0" err="1"/>
              <a:t>init_rgrid</a:t>
            </a:r>
            <a:endParaRPr lang="en-US" altLang="ja-JP" sz="1100" dirty="0"/>
          </a:p>
          <a:p>
            <a:r>
              <a:rPr lang="en-US" altLang="ja-JP" sz="1100" dirty="0"/>
              <a:t>  PUBLIC :: </a:t>
            </a:r>
            <a:r>
              <a:rPr lang="en-US" altLang="ja-JP" sz="1100" dirty="0" err="1"/>
              <a:t>integral_rgrid</a:t>
            </a:r>
            <a:endParaRPr lang="en-US" altLang="ja-JP" sz="1100" dirty="0"/>
          </a:p>
          <a:p>
            <a:r>
              <a:rPr lang="en-US" altLang="ja-JP" sz="1100" dirty="0"/>
              <a:t>  PUBLIC :: </a:t>
            </a:r>
            <a:r>
              <a:rPr lang="en-US" altLang="ja-JP" sz="1100" dirty="0" err="1"/>
              <a:t>grid_info</a:t>
            </a:r>
            <a:endParaRPr lang="en-US" altLang="ja-JP" sz="1100" dirty="0"/>
          </a:p>
          <a:p>
            <a:r>
              <a:rPr lang="en-US" altLang="ja-JP" sz="1100" dirty="0"/>
              <a:t>  PUBLIC :: map_3d_to_1d_rgrid</a:t>
            </a:r>
          </a:p>
          <a:p>
            <a:endParaRPr lang="en-US" altLang="ja-JP" sz="1100" dirty="0"/>
          </a:p>
          <a:p>
            <a:r>
              <a:rPr lang="en-US" altLang="ja-JP" sz="1100" dirty="0"/>
              <a:t>  integer :: </a:t>
            </a:r>
            <a:r>
              <a:rPr lang="en-US" altLang="ja-JP" sz="1100" dirty="0" err="1"/>
              <a:t>comm_grid</a:t>
            </a:r>
            <a:r>
              <a:rPr lang="en-US" altLang="ja-JP" sz="1100" dirty="0"/>
              <a:t>=0</a:t>
            </a:r>
          </a:p>
          <a:p>
            <a:endParaRPr lang="en-US" altLang="ja-JP" sz="1100" dirty="0"/>
          </a:p>
          <a:p>
            <a:r>
              <a:rPr lang="en-US" altLang="ja-JP" sz="1100" dirty="0"/>
              <a:t>  type </a:t>
            </a:r>
            <a:r>
              <a:rPr lang="en-US" altLang="ja-JP" sz="1100" dirty="0" err="1"/>
              <a:t>grid_info</a:t>
            </a:r>
            <a:endParaRPr lang="en-US" altLang="ja-JP" sz="1100" dirty="0"/>
          </a:p>
          <a:p>
            <a:r>
              <a:rPr lang="en-US" altLang="ja-JP" sz="1100" dirty="0"/>
              <a:t>     integer :: head(0:3)</a:t>
            </a:r>
          </a:p>
          <a:p>
            <a:r>
              <a:rPr lang="de-DE" altLang="ja-JP" sz="1100" dirty="0"/>
              <a:t>     integer :: </a:t>
            </a:r>
            <a:r>
              <a:rPr lang="de-DE" altLang="ja-JP" sz="1100" dirty="0" err="1"/>
              <a:t>tail</a:t>
            </a:r>
            <a:r>
              <a:rPr lang="de-DE" altLang="ja-JP" sz="1100" dirty="0"/>
              <a:t>(0:3)</a:t>
            </a:r>
          </a:p>
          <a:p>
            <a:r>
              <a:rPr lang="de-DE" altLang="ja-JP" sz="1100" dirty="0"/>
              <a:t>     integer :: </a:t>
            </a:r>
            <a:r>
              <a:rPr lang="de-DE" altLang="ja-JP" sz="1100" dirty="0" err="1"/>
              <a:t>size</a:t>
            </a:r>
            <a:r>
              <a:rPr lang="de-DE" altLang="ja-JP" sz="1100" dirty="0"/>
              <a:t>(0:3)</a:t>
            </a:r>
          </a:p>
          <a:p>
            <a:r>
              <a:rPr lang="en-US" altLang="ja-JP" sz="1100" dirty="0"/>
              <a:t>     real(8) :: spacing(3)</a:t>
            </a:r>
          </a:p>
          <a:p>
            <a:r>
              <a:rPr lang="en-US" altLang="ja-JP" sz="1100" dirty="0"/>
              <a:t>     real(8) :: </a:t>
            </a:r>
            <a:r>
              <a:rPr lang="en-US" altLang="ja-JP" sz="1100" dirty="0" err="1"/>
              <a:t>dV</a:t>
            </a:r>
            <a:endParaRPr lang="en-US" altLang="ja-JP" sz="1100" dirty="0"/>
          </a:p>
          <a:p>
            <a:r>
              <a:rPr lang="it-IT" altLang="ja-JP" sz="1100" dirty="0"/>
              <a:t>     </a:t>
            </a:r>
            <a:r>
              <a:rPr lang="it-IT" altLang="ja-JP" sz="1100" dirty="0" err="1"/>
              <a:t>real</a:t>
            </a:r>
            <a:r>
              <a:rPr lang="it-IT" altLang="ja-JP" sz="1100" dirty="0"/>
              <a:t>(8) :: </a:t>
            </a:r>
            <a:r>
              <a:rPr lang="it-IT" altLang="ja-JP" sz="1100" dirty="0" err="1"/>
              <a:t>Jacobian</a:t>
            </a:r>
            <a:endParaRPr lang="it-IT" altLang="ja-JP" sz="1100" dirty="0"/>
          </a:p>
          <a:p>
            <a:r>
              <a:rPr lang="it-IT" altLang="ja-JP" sz="1100" dirty="0"/>
              <a:t>     </a:t>
            </a:r>
            <a:r>
              <a:rPr lang="it-IT" altLang="ja-JP" sz="1100" dirty="0" err="1"/>
              <a:t>real</a:t>
            </a:r>
            <a:r>
              <a:rPr lang="it-IT" altLang="ja-JP" sz="1100" dirty="0"/>
              <a:t>(8) :: lattice(3,3)</a:t>
            </a:r>
          </a:p>
          <a:p>
            <a:r>
              <a:rPr lang="hu-HU" altLang="ja-JP" sz="1100" dirty="0"/>
              <a:t>     real(8) :: Rsize, Zsize</a:t>
            </a:r>
          </a:p>
          <a:p>
            <a:r>
              <a:rPr lang="en-US" altLang="ja-JP" sz="1100" dirty="0"/>
              <a:t>     integer :: </a:t>
            </a:r>
            <a:r>
              <a:rPr lang="en-US" altLang="ja-JP" sz="1100" dirty="0" err="1"/>
              <a:t>comm</a:t>
            </a:r>
            <a:endParaRPr lang="en-US" altLang="ja-JP" sz="1100" dirty="0"/>
          </a:p>
          <a:p>
            <a:r>
              <a:rPr lang="en-US" altLang="ja-JP" sz="1100" dirty="0"/>
              <a:t>     </a:t>
            </a:r>
            <a:r>
              <a:rPr lang="en-US" altLang="ja-JP" sz="1100" dirty="0" err="1"/>
              <a:t>integer,allocatable</a:t>
            </a:r>
            <a:r>
              <a:rPr lang="en-US" altLang="ja-JP" sz="1100" dirty="0"/>
              <a:t> :: LL(:,:)</a:t>
            </a:r>
          </a:p>
          <a:p>
            <a:r>
              <a:rPr lang="en-US" altLang="ja-JP" sz="1100" dirty="0"/>
              <a:t>     </a:t>
            </a:r>
            <a:r>
              <a:rPr lang="en-US" altLang="ja-JP" sz="1100" dirty="0" err="1"/>
              <a:t>integer,allocatable</a:t>
            </a:r>
            <a:r>
              <a:rPr lang="en-US" altLang="ja-JP" sz="1100" dirty="0"/>
              <a:t> :: KK(:,:)</a:t>
            </a:r>
          </a:p>
          <a:p>
            <a:r>
              <a:rPr lang="en-US" altLang="ja-JP" sz="1100" dirty="0"/>
              <a:t>  end type </a:t>
            </a:r>
            <a:r>
              <a:rPr lang="en-US" altLang="ja-JP" sz="1100" dirty="0" err="1"/>
              <a:t>grid_info</a:t>
            </a:r>
            <a:endParaRPr lang="en-US" altLang="ja-JP" sz="1100" dirty="0"/>
          </a:p>
          <a:p>
            <a:endParaRPr lang="en-US" altLang="ja-JP" sz="1100" dirty="0"/>
          </a:p>
          <a:p>
            <a:r>
              <a:rPr lang="en-US" altLang="ja-JP" sz="1100" dirty="0"/>
              <a:t>  INTERFACE </a:t>
            </a:r>
            <a:r>
              <a:rPr lang="en-US" altLang="ja-JP" sz="1100" dirty="0" err="1"/>
              <a:t>integral_rgrid</a:t>
            </a:r>
            <a:endParaRPr lang="en-US" altLang="ja-JP" sz="1100" dirty="0"/>
          </a:p>
          <a:p>
            <a:r>
              <a:rPr lang="en-US" altLang="ja-JP" sz="1100" dirty="0"/>
              <a:t>     MODULE PROCEDURE integral_rgrid_1d, integral_rgrid_2d</a:t>
            </a:r>
          </a:p>
          <a:p>
            <a:r>
              <a:rPr lang="en-US" altLang="ja-JP" sz="1100" dirty="0"/>
              <a:t>  END INTERFACE</a:t>
            </a:r>
          </a:p>
          <a:p>
            <a:endParaRPr lang="en-US" altLang="ja-JP" sz="1100" dirty="0"/>
          </a:p>
          <a:p>
            <a:r>
              <a:rPr lang="en-US" altLang="ja-JP" sz="1100" dirty="0"/>
              <a:t>CONTAINS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755576" y="2852936"/>
            <a:ext cx="2808312" cy="22929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>
            <a:spAutoFit/>
          </a:bodyPr>
          <a:lstStyle/>
          <a:p>
            <a:r>
              <a:rPr lang="en-US" altLang="ja-JP" sz="1100" dirty="0"/>
              <a:t>PROGRAM </a:t>
            </a:r>
            <a:r>
              <a:rPr lang="en-US" altLang="ja-JP" sz="1100" dirty="0" err="1"/>
              <a:t>Real_Space_DFT</a:t>
            </a:r>
            <a:endParaRPr lang="en-US" altLang="ja-JP" sz="1100" dirty="0"/>
          </a:p>
          <a:p>
            <a:endParaRPr lang="en-US" altLang="ja-JP" sz="1100" dirty="0"/>
          </a:p>
          <a:p>
            <a:r>
              <a:rPr lang="en-US" altLang="ja-JP" sz="1100" dirty="0" smtClean="0"/>
              <a:t>  use </a:t>
            </a:r>
            <a:r>
              <a:rPr lang="en-US" altLang="ja-JP" sz="1100" dirty="0" err="1"/>
              <a:t>rgrid_module</a:t>
            </a:r>
            <a:r>
              <a:rPr lang="en-US" altLang="ja-JP" sz="1100" dirty="0"/>
              <a:t>, only: </a:t>
            </a:r>
            <a:r>
              <a:rPr lang="en-US" altLang="ja-JP" sz="1100" dirty="0" err="1" smtClean="0"/>
              <a:t>grid_info</a:t>
            </a:r>
            <a:endParaRPr lang="en-US" altLang="ja-JP" sz="1100" dirty="0"/>
          </a:p>
          <a:p>
            <a:endParaRPr lang="en-US" altLang="ja-JP" sz="1100" dirty="0"/>
          </a:p>
          <a:p>
            <a:r>
              <a:rPr lang="en-US" altLang="ja-JP" sz="1100" dirty="0"/>
              <a:t>  implicit </a:t>
            </a:r>
            <a:r>
              <a:rPr lang="en-US" altLang="ja-JP" sz="1100" dirty="0" smtClean="0"/>
              <a:t>none</a:t>
            </a:r>
          </a:p>
          <a:p>
            <a:r>
              <a:rPr lang="en-US" altLang="ja-JP" sz="1100" dirty="0"/>
              <a:t> </a:t>
            </a:r>
            <a:r>
              <a:rPr lang="en-US" altLang="ja-JP" sz="1100" dirty="0" smtClean="0"/>
              <a:t> integer :: </a:t>
            </a:r>
            <a:r>
              <a:rPr lang="en-US" altLang="ja-JP" sz="1100" dirty="0" err="1" smtClean="0"/>
              <a:t>i</a:t>
            </a:r>
            <a:r>
              <a:rPr lang="en-US" altLang="ja-JP" sz="1100" dirty="0" smtClean="0"/>
              <a:t>, j</a:t>
            </a:r>
            <a:endParaRPr lang="en-US" altLang="ja-JP" sz="1100" dirty="0"/>
          </a:p>
          <a:p>
            <a:r>
              <a:rPr lang="en-US" altLang="ja-JP" sz="1100" dirty="0" smtClean="0"/>
              <a:t>  type</a:t>
            </a:r>
            <a:r>
              <a:rPr lang="en-US" altLang="ja-JP" sz="1100" dirty="0"/>
              <a:t>(</a:t>
            </a:r>
            <a:r>
              <a:rPr lang="en-US" altLang="ja-JP" sz="1100" dirty="0" err="1"/>
              <a:t>grid_info</a:t>
            </a:r>
            <a:r>
              <a:rPr lang="en-US" altLang="ja-JP" sz="1100" dirty="0"/>
              <a:t>) :: </a:t>
            </a:r>
            <a:r>
              <a:rPr lang="en-US" altLang="ja-JP" sz="1100" dirty="0" err="1"/>
              <a:t>rgrid</a:t>
            </a:r>
            <a:endParaRPr lang="en-US" altLang="ja-JP" sz="1100" dirty="0"/>
          </a:p>
          <a:p>
            <a:r>
              <a:rPr lang="en-US" altLang="ja-JP" sz="1100" dirty="0"/>
              <a:t> </a:t>
            </a:r>
          </a:p>
          <a:p>
            <a:r>
              <a:rPr lang="en-US" altLang="ja-JP" sz="1100" dirty="0"/>
              <a:t>  call </a:t>
            </a:r>
            <a:r>
              <a:rPr lang="en-US" altLang="ja-JP" sz="1100" dirty="0" err="1" smtClean="0"/>
              <a:t>init_rgrid</a:t>
            </a:r>
            <a:r>
              <a:rPr lang="en-US" altLang="ja-JP" sz="1100" dirty="0" smtClean="0"/>
              <a:t>( </a:t>
            </a:r>
            <a:r>
              <a:rPr lang="en-US" altLang="ja-JP" sz="1100" dirty="0" err="1" smtClean="0"/>
              <a:t>rgrid</a:t>
            </a:r>
            <a:r>
              <a:rPr lang="en-US" altLang="ja-JP" sz="1100" dirty="0" smtClean="0"/>
              <a:t> )</a:t>
            </a:r>
          </a:p>
          <a:p>
            <a:endParaRPr lang="en-US" altLang="ja-JP" sz="1100" dirty="0"/>
          </a:p>
          <a:p>
            <a:r>
              <a:rPr lang="en-US" altLang="ja-JP" sz="1100" dirty="0" smtClean="0"/>
              <a:t>  </a:t>
            </a:r>
            <a:r>
              <a:rPr lang="ja-JP" altLang="en-US" sz="1100" dirty="0" smtClean="0"/>
              <a:t>・</a:t>
            </a:r>
            <a:endParaRPr lang="en-US" altLang="ja-JP" sz="1100" dirty="0" smtClean="0"/>
          </a:p>
          <a:p>
            <a:r>
              <a:rPr lang="ja-JP" altLang="ja-JP" sz="1100" dirty="0"/>
              <a:t>　</a:t>
            </a:r>
            <a:r>
              <a:rPr lang="ja-JP" altLang="en-US" sz="1100" dirty="0" smtClean="0"/>
              <a:t>・</a:t>
            </a:r>
            <a:endParaRPr lang="en-US" altLang="ja-JP" sz="1100" dirty="0" smtClean="0"/>
          </a:p>
          <a:p>
            <a:r>
              <a:rPr lang="ja-JP" altLang="ja-JP" sz="1100" dirty="0"/>
              <a:t>　</a:t>
            </a:r>
            <a:r>
              <a:rPr lang="ja-JP" altLang="en-US" sz="1100" dirty="0" smtClean="0"/>
              <a:t>・</a:t>
            </a:r>
            <a:endParaRPr lang="en-US" altLang="ja-JP" sz="11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55576" y="249289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使用例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25964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ja-JP" altLang="en-US" dirty="0" smtClean="0"/>
              <a:t>グリッドで記述可能な波長</a:t>
            </a:r>
            <a:endParaRPr lang="ja-JP" altLang="en-US" dirty="0"/>
          </a:p>
        </p:txBody>
      </p:sp>
      <p:cxnSp>
        <p:nvCxnSpPr>
          <p:cNvPr id="7" name="直線コネクタ 6"/>
          <p:cNvCxnSpPr/>
          <p:nvPr/>
        </p:nvCxnSpPr>
        <p:spPr>
          <a:xfrm>
            <a:off x="395288" y="2462213"/>
            <a:ext cx="8096250" cy="0"/>
          </a:xfrm>
          <a:prstGeom prst="line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1308100" y="2255838"/>
            <a:ext cx="0" cy="4524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1939925" y="2255838"/>
            <a:ext cx="0" cy="4524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2549525" y="2255838"/>
            <a:ext cx="0" cy="4524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>
          <a:xfrm>
            <a:off x="3181350" y="2255838"/>
            <a:ext cx="0" cy="4524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3819525" y="2255838"/>
            <a:ext cx="0" cy="4524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>
            <a:off x="4451350" y="2255838"/>
            <a:ext cx="0" cy="4524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/>
        </p:nvCxnSpPr>
        <p:spPr>
          <a:xfrm>
            <a:off x="5060950" y="2255838"/>
            <a:ext cx="0" cy="4524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/>
        </p:nvCxnSpPr>
        <p:spPr>
          <a:xfrm>
            <a:off x="5692775" y="2255838"/>
            <a:ext cx="0" cy="4524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6303963" y="2255838"/>
            <a:ext cx="0" cy="4524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6935788" y="2255838"/>
            <a:ext cx="0" cy="4524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7545388" y="2255838"/>
            <a:ext cx="0" cy="4524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>
            <a:off x="8177213" y="2255838"/>
            <a:ext cx="0" cy="4524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4047" name="オブジェクト 30"/>
          <p:cNvGraphicFramePr>
            <a:graphicFrameLocks noChangeAspect="1"/>
          </p:cNvGraphicFramePr>
          <p:nvPr/>
        </p:nvGraphicFramePr>
        <p:xfrm>
          <a:off x="8555038" y="2322513"/>
          <a:ext cx="2540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71" name="数式" r:id="rId3" imgW="127000" imgH="139700" progId="Equation.3">
                  <p:embed/>
                </p:oleObj>
              </mc:Choice>
              <mc:Fallback>
                <p:oleObj name="数式" r:id="rId3" imgW="127000" imgH="139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55038" y="2322513"/>
                        <a:ext cx="2540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直線コネクタ 31"/>
          <p:cNvCxnSpPr/>
          <p:nvPr/>
        </p:nvCxnSpPr>
        <p:spPr>
          <a:xfrm>
            <a:off x="709613" y="2255838"/>
            <a:ext cx="0" cy="4524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>
            <a:off x="1331913" y="1916113"/>
            <a:ext cx="576262" cy="1152525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/>
        </p:nvCxnSpPr>
        <p:spPr>
          <a:xfrm flipH="1">
            <a:off x="1908175" y="1916113"/>
            <a:ext cx="576263" cy="1152525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/>
        </p:nvCxnSpPr>
        <p:spPr>
          <a:xfrm>
            <a:off x="2484438" y="1916113"/>
            <a:ext cx="574675" cy="1152525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左中かっこ 49"/>
          <p:cNvSpPr/>
          <p:nvPr/>
        </p:nvSpPr>
        <p:spPr>
          <a:xfrm rot="5400000" flipV="1">
            <a:off x="7793038" y="1754188"/>
            <a:ext cx="150812" cy="608012"/>
          </a:xfrm>
          <a:prstGeom prst="leftBrace">
            <a:avLst>
              <a:gd name="adj1" fmla="val 78627"/>
              <a:gd name="adj2" fmla="val 50000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graphicFrame>
        <p:nvGraphicFramePr>
          <p:cNvPr id="44053" name="オブジェクト 48"/>
          <p:cNvGraphicFramePr>
            <a:graphicFrameLocks noChangeAspect="1"/>
          </p:cNvGraphicFramePr>
          <p:nvPr/>
        </p:nvGraphicFramePr>
        <p:xfrm>
          <a:off x="7762875" y="1655763"/>
          <a:ext cx="254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72" name="数式" r:id="rId5" imgW="127000" imgH="177800" progId="Equation.3">
                  <p:embed/>
                </p:oleObj>
              </mc:Choice>
              <mc:Fallback>
                <p:oleObj name="数式" r:id="rId5" imgW="1270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62875" y="1655763"/>
                        <a:ext cx="254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54" name="オブジェクト 30"/>
          <p:cNvGraphicFramePr>
            <a:graphicFrameLocks noChangeAspect="1"/>
          </p:cNvGraphicFramePr>
          <p:nvPr/>
        </p:nvGraphicFramePr>
        <p:xfrm>
          <a:off x="1446213" y="4111625"/>
          <a:ext cx="889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73" name="数式" r:id="rId7" imgW="444500" imgH="177800" progId="Equation.3">
                  <p:embed/>
                </p:oleObj>
              </mc:Choice>
              <mc:Fallback>
                <p:oleObj name="数式" r:id="rId7" imgW="4445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6213" y="4111625"/>
                        <a:ext cx="889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55" name="テキスト ボックス 17"/>
          <p:cNvSpPr txBox="1">
            <a:spLocks noChangeArrowheads="1"/>
          </p:cNvSpPr>
          <p:nvPr/>
        </p:nvSpPr>
        <p:spPr bwMode="auto">
          <a:xfrm>
            <a:off x="2330450" y="4111625"/>
            <a:ext cx="36369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ja-JP" altLang="en-US" sz="1800"/>
              <a:t>よりも波長の短い波は記述できない</a:t>
            </a:r>
          </a:p>
        </p:txBody>
      </p:sp>
      <p:graphicFrame>
        <p:nvGraphicFramePr>
          <p:cNvPr id="44056" name="オブジェクト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2828209"/>
              </p:ext>
            </p:extLst>
          </p:nvPr>
        </p:nvGraphicFramePr>
        <p:xfrm>
          <a:off x="2116138" y="5305896"/>
          <a:ext cx="1193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74" name="数式" r:id="rId9" imgW="596900" imgH="393700" progId="Equation.3">
                  <p:embed/>
                </p:oleObj>
              </mc:Choice>
              <mc:Fallback>
                <p:oleObj name="数式" r:id="rId9" imgW="5969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6138" y="5305896"/>
                        <a:ext cx="11938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57" name="テキスト ボックス 22"/>
          <p:cNvSpPr txBox="1">
            <a:spLocks noChangeArrowheads="1"/>
          </p:cNvSpPr>
          <p:nvPr/>
        </p:nvSpPr>
        <p:spPr bwMode="auto">
          <a:xfrm>
            <a:off x="3635375" y="5661025"/>
            <a:ext cx="1647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ja-JP" sz="1800" dirty="0" err="1">
                <a:solidFill>
                  <a:srgbClr val="0000FF"/>
                </a:solidFill>
              </a:rPr>
              <a:t>Nyquist</a:t>
            </a:r>
            <a:r>
              <a:rPr lang="ja-JP" altLang="en-US" sz="1800" dirty="0"/>
              <a:t>周波数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ja-JP" dirty="0" smtClean="0"/>
              <a:t>Cut off</a:t>
            </a:r>
            <a:endParaRPr lang="ja-JP" altLang="en-US" dirty="0"/>
          </a:p>
        </p:txBody>
      </p:sp>
      <p:graphicFrame>
        <p:nvGraphicFramePr>
          <p:cNvPr id="45058" name="オブジェクト 2"/>
          <p:cNvGraphicFramePr>
            <a:graphicFrameLocks noChangeAspect="1"/>
          </p:cNvGraphicFramePr>
          <p:nvPr/>
        </p:nvGraphicFramePr>
        <p:xfrm>
          <a:off x="811213" y="2859088"/>
          <a:ext cx="10668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419" name="数式" r:id="rId3" imgW="711200" imgH="393700" progId="Equation.3">
                  <p:embed/>
                </p:oleObj>
              </mc:Choice>
              <mc:Fallback>
                <p:oleObj name="数式" r:id="rId3" imgW="7112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213" y="2859088"/>
                        <a:ext cx="106680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59" name="オブジェクト 3"/>
          <p:cNvGraphicFramePr>
            <a:graphicFrameLocks noChangeAspect="1"/>
          </p:cNvGraphicFramePr>
          <p:nvPr/>
        </p:nvGraphicFramePr>
        <p:xfrm>
          <a:off x="2740025" y="2670175"/>
          <a:ext cx="146685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420" name="数式" r:id="rId5" imgW="977900" imgH="177800" progId="Equation.3">
                  <p:embed/>
                </p:oleObj>
              </mc:Choice>
              <mc:Fallback>
                <p:oleObj name="数式" r:id="rId5" imgW="9779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0025" y="2670175"/>
                        <a:ext cx="146685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0" name="オブジェクト 4"/>
          <p:cNvGraphicFramePr>
            <a:graphicFrameLocks noChangeAspect="1"/>
          </p:cNvGraphicFramePr>
          <p:nvPr/>
        </p:nvGraphicFramePr>
        <p:xfrm>
          <a:off x="2740025" y="3211513"/>
          <a:ext cx="180975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421" name="数式" r:id="rId7" imgW="1206500" imgH="393700" progId="Equation.3">
                  <p:embed/>
                </p:oleObj>
              </mc:Choice>
              <mc:Fallback>
                <p:oleObj name="数式" r:id="rId7" imgW="12065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0025" y="3211513"/>
                        <a:ext cx="180975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1" name="オブジェクト 7"/>
          <p:cNvGraphicFramePr>
            <a:graphicFrameLocks noChangeAspect="1"/>
          </p:cNvGraphicFramePr>
          <p:nvPr/>
        </p:nvGraphicFramePr>
        <p:xfrm>
          <a:off x="827088" y="1268413"/>
          <a:ext cx="196215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422" name="数式" r:id="rId9" imgW="1308100" imgH="393700" progId="Equation.3">
                  <p:embed/>
                </p:oleObj>
              </mc:Choice>
              <mc:Fallback>
                <p:oleObj name="数式" r:id="rId9" imgW="13081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268413"/>
                        <a:ext cx="196215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左中かっこ 8"/>
          <p:cNvSpPr/>
          <p:nvPr/>
        </p:nvSpPr>
        <p:spPr>
          <a:xfrm>
            <a:off x="2419350" y="2692400"/>
            <a:ext cx="168275" cy="989013"/>
          </a:xfrm>
          <a:prstGeom prst="lef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10" name="フリーフォーム 9"/>
          <p:cNvSpPr/>
          <p:nvPr/>
        </p:nvSpPr>
        <p:spPr>
          <a:xfrm>
            <a:off x="3397250" y="3825875"/>
            <a:ext cx="995363" cy="434975"/>
          </a:xfrm>
          <a:custGeom>
            <a:avLst/>
            <a:gdLst>
              <a:gd name="connsiteX0" fmla="*/ 0 w 994299"/>
              <a:gd name="connsiteY0" fmla="*/ 8355 h 434506"/>
              <a:gd name="connsiteX1" fmla="*/ 492972 w 994299"/>
              <a:gd name="connsiteY1" fmla="*/ 434500 h 434506"/>
              <a:gd name="connsiteX2" fmla="*/ 994299 w 994299"/>
              <a:gd name="connsiteY2" fmla="*/ 0 h 43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4299" h="434506">
                <a:moveTo>
                  <a:pt x="0" y="8355"/>
                </a:moveTo>
                <a:cubicBezTo>
                  <a:pt x="163628" y="222123"/>
                  <a:pt x="327256" y="435892"/>
                  <a:pt x="492972" y="434500"/>
                </a:cubicBezTo>
                <a:cubicBezTo>
                  <a:pt x="658688" y="433108"/>
                  <a:pt x="994299" y="0"/>
                  <a:pt x="994299" y="0"/>
                </a:cubicBezTo>
              </a:path>
            </a:pathLst>
          </a:cu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45064" name="テキスト ボックス 10"/>
          <p:cNvSpPr txBox="1">
            <a:spLocks noChangeArrowheads="1"/>
          </p:cNvSpPr>
          <p:nvPr/>
        </p:nvSpPr>
        <p:spPr bwMode="auto">
          <a:xfrm>
            <a:off x="3306763" y="4211638"/>
            <a:ext cx="11763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ja-JP" sz="1800"/>
              <a:t>equivalent</a:t>
            </a:r>
            <a:endParaRPr lang="ja-JP" altLang="en-US" sz="1800"/>
          </a:p>
        </p:txBody>
      </p:sp>
      <p:sp>
        <p:nvSpPr>
          <p:cNvPr id="45065" name="テキスト ボックス 11"/>
          <p:cNvSpPr txBox="1">
            <a:spLocks noChangeArrowheads="1"/>
          </p:cNvSpPr>
          <p:nvPr/>
        </p:nvSpPr>
        <p:spPr bwMode="auto">
          <a:xfrm>
            <a:off x="5091113" y="2849563"/>
            <a:ext cx="35845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ja-JP" sz="1800"/>
              <a:t>Only </a:t>
            </a:r>
            <a:r>
              <a:rPr lang="en-US" altLang="ja-JP" sz="1800" i="1">
                <a:latin typeface="Times New Roman" charset="0"/>
                <a:cs typeface="Times New Roman" charset="0"/>
              </a:rPr>
              <a:t>N</a:t>
            </a:r>
            <a:r>
              <a:rPr lang="en-US" altLang="ja-JP" sz="1800"/>
              <a:t> waves are distinguishable</a:t>
            </a:r>
          </a:p>
          <a:p>
            <a:r>
              <a:rPr lang="en-US" altLang="ja-JP" sz="1800"/>
              <a:t>in </a:t>
            </a:r>
            <a:r>
              <a:rPr lang="en-US" altLang="ja-JP" sz="1800" i="1">
                <a:latin typeface="Times New Roman" charset="0"/>
                <a:cs typeface="Times New Roman" charset="0"/>
              </a:rPr>
              <a:t>N</a:t>
            </a:r>
            <a:r>
              <a:rPr lang="en-US" altLang="ja-JP" sz="1800"/>
              <a:t>-grid-point calculations</a:t>
            </a:r>
            <a:endParaRPr lang="ja-JP" altLang="en-US" sz="1800"/>
          </a:p>
        </p:txBody>
      </p:sp>
      <p:graphicFrame>
        <p:nvGraphicFramePr>
          <p:cNvPr id="45066" name="オブジェクト 12"/>
          <p:cNvGraphicFramePr>
            <a:graphicFrameLocks noChangeAspect="1"/>
          </p:cNvGraphicFramePr>
          <p:nvPr/>
        </p:nvGraphicFramePr>
        <p:xfrm>
          <a:off x="755650" y="5480050"/>
          <a:ext cx="19431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423" name="数式" r:id="rId11" imgW="1295400" imgH="457200" progId="Equation.3">
                  <p:embed/>
                </p:oleObj>
              </mc:Choice>
              <mc:Fallback>
                <p:oleObj name="数式" r:id="rId11" imgW="1295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5480050"/>
                        <a:ext cx="19431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7" name="テキスト ボックス 13"/>
          <p:cNvSpPr txBox="1">
            <a:spLocks noChangeArrowheads="1"/>
          </p:cNvSpPr>
          <p:nvPr/>
        </p:nvSpPr>
        <p:spPr bwMode="auto">
          <a:xfrm>
            <a:off x="2700338" y="5695950"/>
            <a:ext cx="554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ja-JP" sz="1800"/>
              <a:t>(Ry)</a:t>
            </a:r>
            <a:endParaRPr lang="ja-JP" altLang="en-US" sz="1800"/>
          </a:p>
        </p:txBody>
      </p:sp>
      <p:graphicFrame>
        <p:nvGraphicFramePr>
          <p:cNvPr id="45068" name="オブジェクト 7"/>
          <p:cNvGraphicFramePr>
            <a:graphicFrameLocks noChangeAspect="1"/>
          </p:cNvGraphicFramePr>
          <p:nvPr/>
        </p:nvGraphicFramePr>
        <p:xfrm>
          <a:off x="3276600" y="1268413"/>
          <a:ext cx="112395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424" name="数式" r:id="rId13" imgW="749300" imgH="393700" progId="Equation.3">
                  <p:embed/>
                </p:oleObj>
              </mc:Choice>
              <mc:Fallback>
                <p:oleObj name="数式" r:id="rId13" imgW="7493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1268413"/>
                        <a:ext cx="112395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9" name="テキスト ボックス 2"/>
          <p:cNvSpPr txBox="1">
            <a:spLocks noChangeArrowheads="1"/>
          </p:cNvSpPr>
          <p:nvPr/>
        </p:nvSpPr>
        <p:spPr bwMode="auto">
          <a:xfrm>
            <a:off x="3924300" y="5170959"/>
            <a:ext cx="4530725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ja-JP" sz="1800" i="1" dirty="0" err="1">
                <a:latin typeface="Times New Roman" charset="0"/>
                <a:cs typeface="Times New Roman" charset="0"/>
              </a:rPr>
              <a:t>E</a:t>
            </a:r>
            <a:r>
              <a:rPr lang="en-US" altLang="ja-JP" sz="1800" i="1" baseline="-25000" dirty="0" err="1">
                <a:latin typeface="Times New Roman" charset="0"/>
                <a:cs typeface="Times New Roman" charset="0"/>
              </a:rPr>
              <a:t>cut</a:t>
            </a:r>
            <a:r>
              <a:rPr lang="ja-JP" altLang="en-US" sz="1800" dirty="0"/>
              <a:t>を決めると必要な</a:t>
            </a:r>
            <a:r>
              <a:rPr lang="en-US" altLang="ja-JP" sz="1800" i="1" dirty="0">
                <a:latin typeface="Times New Roman" charset="0"/>
                <a:cs typeface="Times New Roman" charset="0"/>
              </a:rPr>
              <a:t>h</a:t>
            </a:r>
            <a:r>
              <a:rPr lang="ja-JP" altLang="en-US" sz="1800" dirty="0"/>
              <a:t>が決まる　（平面波法）</a:t>
            </a:r>
            <a:endParaRPr lang="en-US" altLang="ja-JP" sz="1800" dirty="0"/>
          </a:p>
          <a:p>
            <a:endParaRPr lang="en-US" altLang="ja-JP" sz="1800" dirty="0"/>
          </a:p>
          <a:p>
            <a:r>
              <a:rPr lang="en-US" altLang="ja-JP" sz="1800" i="1" dirty="0">
                <a:latin typeface="Times New Roman" charset="0"/>
                <a:cs typeface="Times New Roman" charset="0"/>
              </a:rPr>
              <a:t>h</a:t>
            </a:r>
            <a:r>
              <a:rPr lang="ja-JP" altLang="en-US" sz="1800" dirty="0"/>
              <a:t>を決めると限界の</a:t>
            </a:r>
            <a:r>
              <a:rPr lang="en-US" altLang="ja-JP" sz="1800" i="1" dirty="0" err="1">
                <a:latin typeface="Times New Roman" charset="0"/>
                <a:cs typeface="Times New Roman" charset="0"/>
              </a:rPr>
              <a:t>E</a:t>
            </a:r>
            <a:r>
              <a:rPr lang="en-US" altLang="ja-JP" sz="1800" i="1" baseline="-25000" dirty="0" err="1">
                <a:latin typeface="Times New Roman" charset="0"/>
                <a:cs typeface="Times New Roman" charset="0"/>
              </a:rPr>
              <a:t>cut</a:t>
            </a:r>
            <a:r>
              <a:rPr lang="ja-JP" altLang="en-US" sz="1800" dirty="0"/>
              <a:t>が決まる　（実空間法）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練習（時間計測）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259632" y="2492896"/>
            <a:ext cx="54441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timer.f90</a:t>
            </a:r>
            <a:r>
              <a:rPr kumimoji="1" lang="ja-JP" altLang="en-US" dirty="0" smtClean="0"/>
              <a:t> を利用して、プログラムの各所にタイマーを差し込み</a:t>
            </a:r>
            <a:endParaRPr kumimoji="1" lang="en-US" altLang="ja-JP" dirty="0" smtClean="0"/>
          </a:p>
          <a:p>
            <a:r>
              <a:rPr lang="ja-JP" altLang="en-US" dirty="0" smtClean="0"/>
              <a:t>実行時間を測定せよ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974538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角丸四角形 17"/>
          <p:cNvSpPr/>
          <p:nvPr/>
        </p:nvSpPr>
        <p:spPr>
          <a:xfrm>
            <a:off x="412750" y="3683355"/>
            <a:ext cx="8263706" cy="705122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角丸四角形 16"/>
          <p:cNvSpPr/>
          <p:nvPr/>
        </p:nvSpPr>
        <p:spPr>
          <a:xfrm>
            <a:off x="412750" y="2825833"/>
            <a:ext cx="8263706" cy="705122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/>
          <p:cNvSpPr/>
          <p:nvPr/>
        </p:nvSpPr>
        <p:spPr>
          <a:xfrm>
            <a:off x="412750" y="1589962"/>
            <a:ext cx="8263706" cy="1146011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角丸四角形 18"/>
          <p:cNvSpPr/>
          <p:nvPr/>
        </p:nvSpPr>
        <p:spPr>
          <a:xfrm>
            <a:off x="412750" y="4540876"/>
            <a:ext cx="8263706" cy="1901565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現状のアルゴリズム</a:t>
            </a:r>
            <a:endParaRPr kumimoji="1" lang="ja-JP" altLang="en-US" dirty="0"/>
          </a:p>
        </p:txBody>
      </p:sp>
      <p:graphicFrame>
        <p:nvGraphicFramePr>
          <p:cNvPr id="3" name="オブジェクト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4593564"/>
              </p:ext>
            </p:extLst>
          </p:nvPr>
        </p:nvGraphicFramePr>
        <p:xfrm>
          <a:off x="546100" y="1773911"/>
          <a:ext cx="14478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562" name="数式" r:id="rId3" imgW="965200" imgH="533400" progId="Equation.3">
                  <p:embed/>
                </p:oleObj>
              </mc:Choice>
              <mc:Fallback>
                <p:oleObj name="数式" r:id="rId3" imgW="965200" imgH="533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6100" y="1773911"/>
                        <a:ext cx="144780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オブジェクト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9335581"/>
              </p:ext>
            </p:extLst>
          </p:nvPr>
        </p:nvGraphicFramePr>
        <p:xfrm>
          <a:off x="3138488" y="1954886"/>
          <a:ext cx="64770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563" name="数式" r:id="rId5" imgW="431800" imgH="292100" progId="Equation.3">
                  <p:embed/>
                </p:oleObj>
              </mc:Choice>
              <mc:Fallback>
                <p:oleObj name="数式" r:id="rId5" imgW="4318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38488" y="1954886"/>
                        <a:ext cx="647700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線矢印コネクタ 4"/>
          <p:cNvCxnSpPr/>
          <p:nvPr/>
        </p:nvCxnSpPr>
        <p:spPr>
          <a:xfrm>
            <a:off x="2083466" y="2173803"/>
            <a:ext cx="8733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オブジェクト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1635068"/>
              </p:ext>
            </p:extLst>
          </p:nvPr>
        </p:nvGraphicFramePr>
        <p:xfrm>
          <a:off x="536575" y="3772636"/>
          <a:ext cx="17907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564" name="数式" r:id="rId7" imgW="1193800" imgH="381000" progId="Equation.3">
                  <p:embed/>
                </p:oleObj>
              </mc:Choice>
              <mc:Fallback>
                <p:oleObj name="数式" r:id="rId7" imgW="1193800" imgH="381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6575" y="3772636"/>
                        <a:ext cx="17907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オブジェクト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5398981"/>
              </p:ext>
            </p:extLst>
          </p:nvPr>
        </p:nvGraphicFramePr>
        <p:xfrm>
          <a:off x="684348" y="4830683"/>
          <a:ext cx="2438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565" name="数式" r:id="rId9" imgW="1625600" imgH="355600" progId="Equation.3">
                  <p:embed/>
                </p:oleObj>
              </mc:Choice>
              <mc:Fallback>
                <p:oleObj name="数式" r:id="rId9" imgW="1625600" imgH="355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4348" y="4830683"/>
                        <a:ext cx="24384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オブジェクト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5089426"/>
              </p:ext>
            </p:extLst>
          </p:nvPr>
        </p:nvGraphicFramePr>
        <p:xfrm>
          <a:off x="3433197" y="4603750"/>
          <a:ext cx="3409950" cy="127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566" name="数式" r:id="rId11" imgW="2273300" imgH="850900" progId="Equation.3">
                  <p:embed/>
                </p:oleObj>
              </mc:Choice>
              <mc:Fallback>
                <p:oleObj name="数式" r:id="rId11" imgW="2273300" imgH="850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33197" y="4603750"/>
                        <a:ext cx="3409950" cy="1276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オブジェクト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5861203"/>
              </p:ext>
            </p:extLst>
          </p:nvPr>
        </p:nvGraphicFramePr>
        <p:xfrm>
          <a:off x="546100" y="2964210"/>
          <a:ext cx="64770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567" name="数式" r:id="rId13" imgW="431800" imgH="292100" progId="Equation.3">
                  <p:embed/>
                </p:oleObj>
              </mc:Choice>
              <mc:Fallback>
                <p:oleObj name="数式" r:id="rId13" imgW="4318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6100" y="2964210"/>
                        <a:ext cx="647700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オブジェクト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3556693"/>
              </p:ext>
            </p:extLst>
          </p:nvPr>
        </p:nvGraphicFramePr>
        <p:xfrm>
          <a:off x="2516188" y="2917058"/>
          <a:ext cx="6477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568" name="数式" r:id="rId14" imgW="431800" imgH="355600" progId="Equation.3">
                  <p:embed/>
                </p:oleObj>
              </mc:Choice>
              <mc:Fallback>
                <p:oleObj name="数式" r:id="rId14" imgW="431800" imgH="355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516188" y="2917058"/>
                        <a:ext cx="6477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直線矢印コネクタ 13"/>
          <p:cNvCxnSpPr/>
          <p:nvPr/>
        </p:nvCxnSpPr>
        <p:spPr>
          <a:xfrm>
            <a:off x="1426122" y="3183127"/>
            <a:ext cx="8733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オブジェクト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010689"/>
              </p:ext>
            </p:extLst>
          </p:nvPr>
        </p:nvGraphicFramePr>
        <p:xfrm>
          <a:off x="684348" y="5638043"/>
          <a:ext cx="19050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569" name="数式" r:id="rId16" imgW="1270000" imgH="482600" progId="Equation.3">
                  <p:embed/>
                </p:oleObj>
              </mc:Choice>
              <mc:Fallback>
                <p:oleObj name="数式" r:id="rId16" imgW="12700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84348" y="5638043"/>
                        <a:ext cx="1905000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テキスト ボックス 19"/>
          <p:cNvSpPr txBox="1"/>
          <p:nvPr/>
        </p:nvSpPr>
        <p:spPr>
          <a:xfrm>
            <a:off x="102079" y="1220630"/>
            <a:ext cx="2099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i="1" dirty="0" smtClean="0">
                <a:latin typeface="Times New Roman"/>
                <a:cs typeface="Times New Roman"/>
              </a:rPr>
              <a:t>k</a:t>
            </a:r>
            <a:r>
              <a:rPr kumimoji="1" lang="en-US" altLang="ja-JP" sz="1400" dirty="0" smtClean="0">
                <a:latin typeface="Times New Roman"/>
                <a:cs typeface="Times New Roman"/>
              </a:rPr>
              <a:t>=1,2,‥,</a:t>
            </a:r>
            <a:r>
              <a:rPr kumimoji="1" lang="en-US" altLang="ja-JP" sz="1400" i="1" dirty="0" smtClean="0">
                <a:latin typeface="Times New Roman"/>
                <a:cs typeface="Times New Roman"/>
              </a:rPr>
              <a:t>Max_SCF_Loop</a:t>
            </a:r>
            <a:endParaRPr kumimoji="1" lang="ja-JP" altLang="en-US" sz="1400" i="1" dirty="0">
              <a:latin typeface="Times New Roman"/>
              <a:cs typeface="Times New Roman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5172781" y="1989137"/>
            <a:ext cx="3004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CG</a:t>
            </a:r>
            <a:r>
              <a:rPr kumimoji="1" lang="ja-JP" altLang="en-US" dirty="0" smtClean="0"/>
              <a:t>によるレイリー商の最小化</a:t>
            </a:r>
            <a:endParaRPr kumimoji="1"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252635" y="2998461"/>
            <a:ext cx="2206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GS</a:t>
            </a:r>
            <a:r>
              <a:rPr kumimoji="1" lang="ja-JP" altLang="en-US" dirty="0" smtClean="0"/>
              <a:t>による規格直交化</a:t>
            </a:r>
            <a:endParaRPr kumimoji="1" lang="ja-JP" altLang="en-US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016389" y="3762311"/>
            <a:ext cx="451668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ハミルトニアンの更新</a:t>
            </a:r>
            <a:endParaRPr kumimoji="1" lang="en-US" altLang="ja-JP" dirty="0" smtClean="0"/>
          </a:p>
          <a:p>
            <a:r>
              <a:rPr lang="ja-JP" altLang="en-US" sz="1400" dirty="0" smtClean="0"/>
              <a:t>（これを省けば通常の大規模疎行列の固有値解法と同じ）</a:t>
            </a:r>
            <a:endParaRPr kumimoji="1" lang="ja-JP" altLang="en-US" sz="14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272534" y="599261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部分空間対角化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39447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8" name="Text Box 4"/>
          <p:cNvSpPr txBox="1">
            <a:spLocks noChangeArrowheads="1"/>
          </p:cNvSpPr>
          <p:nvPr/>
        </p:nvSpPr>
        <p:spPr bwMode="auto">
          <a:xfrm>
            <a:off x="1365250" y="1484313"/>
            <a:ext cx="6370638" cy="12303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altLang="ja-JP" sz="2000" b="1">
                <a:latin typeface="Times New Roman" charset="0"/>
              </a:rPr>
              <a:t>Time-dependent local-density approximation in real time</a:t>
            </a:r>
          </a:p>
          <a:p>
            <a:pPr algn="ctr"/>
            <a:endParaRPr lang="en-US" altLang="ja-JP" sz="1800">
              <a:latin typeface="Times New Roman" charset="0"/>
            </a:endParaRPr>
          </a:p>
          <a:p>
            <a:pPr algn="ctr"/>
            <a:r>
              <a:rPr lang="en-US" altLang="ja-JP" sz="1800">
                <a:latin typeface="Times New Roman" charset="0"/>
              </a:rPr>
              <a:t>K. Yabana and G. F. Bertsch</a:t>
            </a:r>
          </a:p>
          <a:p>
            <a:pPr algn="ctr"/>
            <a:r>
              <a:rPr lang="en-US" altLang="ja-JP" sz="1800">
                <a:latin typeface="Times New Roman" charset="0"/>
              </a:rPr>
              <a:t>Phys. Rev. </a:t>
            </a:r>
            <a:r>
              <a:rPr lang="en-US" altLang="ja-JP" sz="1800" b="1">
                <a:latin typeface="Times New Roman" charset="0"/>
              </a:rPr>
              <a:t>B54</a:t>
            </a:r>
            <a:r>
              <a:rPr lang="en-US" altLang="ja-JP" sz="1800">
                <a:latin typeface="Times New Roman" charset="0"/>
              </a:rPr>
              <a:t>, 4484 (1996).</a:t>
            </a:r>
          </a:p>
        </p:txBody>
      </p:sp>
      <p:sp>
        <p:nvSpPr>
          <p:cNvPr id="262149" name="Text Box 5"/>
          <p:cNvSpPr txBox="1">
            <a:spLocks noChangeArrowheads="1"/>
          </p:cNvSpPr>
          <p:nvPr/>
        </p:nvSpPr>
        <p:spPr bwMode="auto">
          <a:xfrm>
            <a:off x="504825" y="333375"/>
            <a:ext cx="74787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/>
              <a:t>TDKS</a:t>
            </a:r>
            <a:r>
              <a:rPr lang="ja-JP" altLang="en-US" sz="2000"/>
              <a:t>方程式による最初の時間発展計算　－</a:t>
            </a:r>
            <a:r>
              <a:rPr lang="en-US" altLang="ja-JP" sz="2000"/>
              <a:t> </a:t>
            </a:r>
            <a:r>
              <a:rPr lang="ja-JP" altLang="en-US" sz="2000"/>
              <a:t>実時間</a:t>
            </a:r>
            <a:r>
              <a:rPr lang="en-US" altLang="ja-JP" sz="2000"/>
              <a:t>-</a:t>
            </a:r>
            <a:r>
              <a:rPr lang="ja-JP" altLang="en-US" sz="2000"/>
              <a:t>実空間法</a:t>
            </a:r>
            <a:r>
              <a:rPr lang="en-US" altLang="ja-JP" sz="2000"/>
              <a:t> </a:t>
            </a:r>
            <a:r>
              <a:rPr lang="ja-JP" altLang="en-US" sz="2000"/>
              <a:t>－</a:t>
            </a:r>
          </a:p>
        </p:txBody>
      </p:sp>
      <p:sp>
        <p:nvSpPr>
          <p:cNvPr id="262150" name="Text Box 6"/>
          <p:cNvSpPr txBox="1">
            <a:spLocks noChangeArrowheads="1"/>
          </p:cNvSpPr>
          <p:nvPr/>
        </p:nvSpPr>
        <p:spPr bwMode="auto">
          <a:xfrm>
            <a:off x="684213" y="4192588"/>
            <a:ext cx="6254750" cy="1252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 sz="1800" b="1">
                <a:latin typeface="Times New Roman" charset="0"/>
              </a:rPr>
              <a:t>Three-dimensional time-dependent Hartree-Fock calculation :</a:t>
            </a:r>
          </a:p>
          <a:p>
            <a:pPr algn="ctr"/>
            <a:r>
              <a:rPr lang="en-US" altLang="ja-JP" sz="1800" b="1">
                <a:latin typeface="Times New Roman" charset="0"/>
              </a:rPr>
              <a:t>Application to </a:t>
            </a:r>
            <a:r>
              <a:rPr lang="en-US" altLang="ja-JP" sz="1800" b="1" baseline="30000">
                <a:latin typeface="Times New Roman" charset="0"/>
              </a:rPr>
              <a:t>16</a:t>
            </a:r>
            <a:r>
              <a:rPr lang="en-US" altLang="ja-JP" sz="1800" b="1">
                <a:latin typeface="Times New Roman" charset="0"/>
              </a:rPr>
              <a:t>O + </a:t>
            </a:r>
            <a:r>
              <a:rPr lang="en-US" altLang="ja-JP" sz="1800" b="1" baseline="30000">
                <a:latin typeface="Times New Roman" charset="0"/>
              </a:rPr>
              <a:t>16</a:t>
            </a:r>
            <a:r>
              <a:rPr lang="en-US" altLang="ja-JP" sz="1800" b="1">
                <a:latin typeface="Times New Roman" charset="0"/>
              </a:rPr>
              <a:t>O collisions</a:t>
            </a:r>
          </a:p>
          <a:p>
            <a:pPr algn="ctr"/>
            <a:endParaRPr lang="en-US" altLang="ja-JP" sz="800">
              <a:latin typeface="Times New Roman" charset="0"/>
            </a:endParaRPr>
          </a:p>
          <a:p>
            <a:pPr algn="ctr"/>
            <a:r>
              <a:rPr lang="en-US" altLang="ja-JP">
                <a:latin typeface="Times New Roman" charset="0"/>
              </a:rPr>
              <a:t>H. Flocard, S. E. Koonin and M. S. Weiss</a:t>
            </a:r>
          </a:p>
          <a:p>
            <a:pPr algn="ctr"/>
            <a:r>
              <a:rPr lang="en-US" altLang="ja-JP">
                <a:latin typeface="Times New Roman" charset="0"/>
              </a:rPr>
              <a:t>Phys. Rev. </a:t>
            </a:r>
            <a:r>
              <a:rPr lang="en-US" altLang="ja-JP" b="1">
                <a:latin typeface="Times New Roman" charset="0"/>
              </a:rPr>
              <a:t>C17</a:t>
            </a:r>
            <a:r>
              <a:rPr lang="en-US" altLang="ja-JP">
                <a:latin typeface="Times New Roman" charset="0"/>
              </a:rPr>
              <a:t>, 1682 (1978).</a:t>
            </a:r>
          </a:p>
        </p:txBody>
      </p:sp>
      <p:sp>
        <p:nvSpPr>
          <p:cNvPr id="262151" name="Text Box 7"/>
          <p:cNvSpPr txBox="1">
            <a:spLocks noChangeArrowheads="1"/>
          </p:cNvSpPr>
          <p:nvPr/>
        </p:nvSpPr>
        <p:spPr bwMode="auto">
          <a:xfrm>
            <a:off x="468313" y="3644900"/>
            <a:ext cx="4044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/>
              <a:t>原子核物理の分野で先駆的な研究があった</a:t>
            </a:r>
          </a:p>
        </p:txBody>
      </p:sp>
      <p:sp>
        <p:nvSpPr>
          <p:cNvPr id="262152" name="Text Box 8"/>
          <p:cNvSpPr txBox="1">
            <a:spLocks noChangeArrowheads="1"/>
          </p:cNvSpPr>
          <p:nvPr/>
        </p:nvSpPr>
        <p:spPr bwMode="auto">
          <a:xfrm>
            <a:off x="6804025" y="4864100"/>
            <a:ext cx="1941513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/>
              <a:t>・</a:t>
            </a:r>
            <a:r>
              <a:rPr lang="en-US" altLang="ja-JP"/>
              <a:t>3</a:t>
            </a:r>
            <a:r>
              <a:rPr lang="ja-JP" altLang="en-US"/>
              <a:t>次元メッシュ！</a:t>
            </a:r>
            <a:endParaRPr lang="en-US" altLang="ja-JP"/>
          </a:p>
          <a:p>
            <a:r>
              <a:rPr lang="ja-JP" altLang="en-US"/>
              <a:t>・実時間発展！</a:t>
            </a:r>
          </a:p>
        </p:txBody>
      </p:sp>
      <p:sp>
        <p:nvSpPr>
          <p:cNvPr id="262153" name="Text Box 9"/>
          <p:cNvSpPr txBox="1">
            <a:spLocks noChangeArrowheads="1"/>
          </p:cNvSpPr>
          <p:nvPr/>
        </p:nvSpPr>
        <p:spPr bwMode="auto">
          <a:xfrm>
            <a:off x="4895850" y="5876925"/>
            <a:ext cx="34925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1400"/>
              <a:t>J. R. Chelikowsky</a:t>
            </a:r>
            <a:r>
              <a:rPr lang="ja-JP" altLang="en-US" sz="1400"/>
              <a:t>の実空間法（</a:t>
            </a:r>
            <a:r>
              <a:rPr lang="en-US" altLang="ja-JP" sz="1400"/>
              <a:t>1994</a:t>
            </a:r>
            <a:r>
              <a:rPr lang="ja-JP" altLang="en-US" sz="1400"/>
              <a:t>年）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time-measurement routine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467544" y="1268760"/>
            <a:ext cx="6192688" cy="504753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400" dirty="0"/>
              <a:t>SUBROUTINE timer( </a:t>
            </a:r>
            <a:r>
              <a:rPr lang="en-US" altLang="ja-JP" sz="1400" dirty="0" err="1"/>
              <a:t>ct</a:t>
            </a:r>
            <a:r>
              <a:rPr lang="en-US" altLang="ja-JP" sz="1400" dirty="0"/>
              <a:t>, et, </a:t>
            </a:r>
            <a:r>
              <a:rPr lang="en-US" altLang="ja-JP" sz="1400" dirty="0" err="1"/>
              <a:t>icontrol</a:t>
            </a:r>
            <a:r>
              <a:rPr lang="en-US" altLang="ja-JP" sz="1400" dirty="0"/>
              <a:t> )</a:t>
            </a:r>
          </a:p>
          <a:p>
            <a:endParaRPr lang="en-US" altLang="ja-JP" sz="1400" dirty="0"/>
          </a:p>
          <a:p>
            <a:r>
              <a:rPr lang="en-US" altLang="ja-JP" sz="1400" dirty="0"/>
              <a:t>  implicit none</a:t>
            </a:r>
          </a:p>
          <a:p>
            <a:r>
              <a:rPr lang="en-US" altLang="ja-JP" sz="1400" dirty="0"/>
              <a:t>  real(8),intent(INOUT) :: </a:t>
            </a:r>
            <a:r>
              <a:rPr lang="en-US" altLang="ja-JP" sz="1400" dirty="0" err="1"/>
              <a:t>ct</a:t>
            </a:r>
            <a:r>
              <a:rPr lang="en-US" altLang="ja-JP" sz="1400" dirty="0"/>
              <a:t>, et</a:t>
            </a:r>
          </a:p>
          <a:p>
            <a:r>
              <a:rPr lang="en-US" altLang="ja-JP" sz="1400" dirty="0"/>
              <a:t>  </a:t>
            </a:r>
            <a:r>
              <a:rPr lang="en-US" altLang="ja-JP" sz="1400" dirty="0" err="1"/>
              <a:t>integer,intent</a:t>
            </a:r>
            <a:r>
              <a:rPr lang="en-US" altLang="ja-JP" sz="1400" dirty="0"/>
              <a:t>(IN) :: </a:t>
            </a:r>
            <a:r>
              <a:rPr lang="en-US" altLang="ja-JP" sz="1400" dirty="0" err="1"/>
              <a:t>icontrol</a:t>
            </a:r>
            <a:endParaRPr lang="en-US" altLang="ja-JP" sz="1400" dirty="0"/>
          </a:p>
          <a:p>
            <a:r>
              <a:rPr lang="en-US" altLang="ja-JP" sz="1400" dirty="0"/>
              <a:t>  real(8) :: </a:t>
            </a:r>
            <a:r>
              <a:rPr lang="en-US" altLang="ja-JP" sz="1400" dirty="0" err="1"/>
              <a:t>ct_now</a:t>
            </a:r>
            <a:r>
              <a:rPr lang="en-US" altLang="ja-JP" sz="1400" dirty="0"/>
              <a:t>, </a:t>
            </a:r>
            <a:r>
              <a:rPr lang="en-US" altLang="ja-JP" sz="1400" dirty="0" err="1"/>
              <a:t>et_now</a:t>
            </a:r>
            <a:endParaRPr lang="en-US" altLang="ja-JP" sz="1400" dirty="0"/>
          </a:p>
          <a:p>
            <a:r>
              <a:rPr lang="en-US" altLang="ja-JP" sz="1400" dirty="0"/>
              <a:t>  integer :: count, </a:t>
            </a:r>
            <a:r>
              <a:rPr lang="en-US" altLang="ja-JP" sz="1400" dirty="0" err="1"/>
              <a:t>count_rate</a:t>
            </a:r>
            <a:endParaRPr lang="en-US" altLang="ja-JP" sz="1400" dirty="0"/>
          </a:p>
          <a:p>
            <a:endParaRPr lang="en-US" altLang="ja-JP" sz="1400" dirty="0"/>
          </a:p>
          <a:p>
            <a:r>
              <a:rPr lang="en-US" altLang="ja-JP" sz="1400" dirty="0"/>
              <a:t>  call </a:t>
            </a:r>
            <a:r>
              <a:rPr lang="en-US" altLang="ja-JP" sz="1400" dirty="0" err="1"/>
              <a:t>cpu_time</a:t>
            </a:r>
            <a:r>
              <a:rPr lang="en-US" altLang="ja-JP" sz="1400" dirty="0"/>
              <a:t>( </a:t>
            </a:r>
            <a:r>
              <a:rPr lang="en-US" altLang="ja-JP" sz="1400" dirty="0" err="1"/>
              <a:t>ct_now</a:t>
            </a:r>
            <a:r>
              <a:rPr lang="en-US" altLang="ja-JP" sz="1400" dirty="0"/>
              <a:t> )</a:t>
            </a:r>
          </a:p>
          <a:p>
            <a:endParaRPr lang="en-US" altLang="ja-JP" sz="1400" dirty="0"/>
          </a:p>
          <a:p>
            <a:r>
              <a:rPr lang="en-US" altLang="ja-JP" sz="1400" dirty="0"/>
              <a:t>  call </a:t>
            </a:r>
            <a:r>
              <a:rPr lang="en-US" altLang="ja-JP" sz="1400" dirty="0" err="1"/>
              <a:t>system_clock</a:t>
            </a:r>
            <a:r>
              <a:rPr lang="en-US" altLang="ja-JP" sz="1400" dirty="0"/>
              <a:t>( count, </a:t>
            </a:r>
            <a:r>
              <a:rPr lang="en-US" altLang="ja-JP" sz="1400" dirty="0" err="1"/>
              <a:t>count_rate</a:t>
            </a:r>
            <a:r>
              <a:rPr lang="en-US" altLang="ja-JP" sz="1400" dirty="0"/>
              <a:t> )</a:t>
            </a:r>
          </a:p>
          <a:p>
            <a:r>
              <a:rPr lang="en-US" altLang="ja-JP" sz="1400" dirty="0"/>
              <a:t>  </a:t>
            </a:r>
            <a:r>
              <a:rPr lang="en-US" altLang="ja-JP" sz="1400" dirty="0" err="1"/>
              <a:t>et_now</a:t>
            </a:r>
            <a:r>
              <a:rPr lang="en-US" altLang="ja-JP" sz="1400" dirty="0"/>
              <a:t> = real( count, 8 )/</a:t>
            </a:r>
            <a:r>
              <a:rPr lang="en-US" altLang="ja-JP" sz="1400" dirty="0" err="1"/>
              <a:t>dble</a:t>
            </a:r>
            <a:r>
              <a:rPr lang="en-US" altLang="ja-JP" sz="1400" dirty="0"/>
              <a:t>( </a:t>
            </a:r>
            <a:r>
              <a:rPr lang="en-US" altLang="ja-JP" sz="1400" dirty="0" err="1"/>
              <a:t>count_rate</a:t>
            </a:r>
            <a:r>
              <a:rPr lang="en-US" altLang="ja-JP" sz="1400" dirty="0"/>
              <a:t> )</a:t>
            </a:r>
          </a:p>
          <a:p>
            <a:endParaRPr lang="en-US" altLang="ja-JP" sz="1400" dirty="0"/>
          </a:p>
          <a:p>
            <a:r>
              <a:rPr lang="en-US" altLang="ja-JP" sz="1400" dirty="0"/>
              <a:t>  if ( </a:t>
            </a:r>
            <a:r>
              <a:rPr lang="en-US" altLang="ja-JP" sz="1400" dirty="0" err="1"/>
              <a:t>icontrol</a:t>
            </a:r>
            <a:r>
              <a:rPr lang="en-US" altLang="ja-JP" sz="1400" dirty="0"/>
              <a:t> == 1 ) then</a:t>
            </a:r>
          </a:p>
          <a:p>
            <a:endParaRPr lang="en-US" altLang="ja-JP" sz="1400" dirty="0"/>
          </a:p>
          <a:p>
            <a:r>
              <a:rPr lang="en-US" altLang="ja-JP" sz="1400" dirty="0"/>
              <a:t>     write(*,*) "</a:t>
            </a:r>
            <a:r>
              <a:rPr lang="en-US" altLang="ja-JP" sz="1400" dirty="0" err="1"/>
              <a:t>cpu</a:t>
            </a:r>
            <a:r>
              <a:rPr lang="en-US" altLang="ja-JP" sz="1400" dirty="0"/>
              <a:t> time &amp; elapsed time =",</a:t>
            </a:r>
            <a:r>
              <a:rPr lang="en-US" altLang="ja-JP" sz="1400" dirty="0" err="1"/>
              <a:t>ct_now-ct</a:t>
            </a:r>
            <a:r>
              <a:rPr lang="en-US" altLang="ja-JP" sz="1400" dirty="0"/>
              <a:t>, </a:t>
            </a:r>
            <a:r>
              <a:rPr lang="en-US" altLang="ja-JP" sz="1400" dirty="0" err="1"/>
              <a:t>et_now</a:t>
            </a:r>
            <a:r>
              <a:rPr lang="en-US" altLang="ja-JP" sz="1400" dirty="0"/>
              <a:t>-et</a:t>
            </a:r>
          </a:p>
          <a:p>
            <a:endParaRPr lang="en-US" altLang="ja-JP" sz="1400" dirty="0"/>
          </a:p>
          <a:p>
            <a:r>
              <a:rPr lang="en-US" altLang="ja-JP" sz="1400" dirty="0"/>
              <a:t>  end if</a:t>
            </a:r>
          </a:p>
          <a:p>
            <a:endParaRPr lang="en-US" altLang="ja-JP" sz="1400" dirty="0"/>
          </a:p>
          <a:p>
            <a:r>
              <a:rPr lang="en-US" altLang="ja-JP" sz="1400" dirty="0"/>
              <a:t>  </a:t>
            </a:r>
            <a:r>
              <a:rPr lang="en-US" altLang="ja-JP" sz="1400" dirty="0" err="1"/>
              <a:t>ct</a:t>
            </a:r>
            <a:r>
              <a:rPr lang="en-US" altLang="ja-JP" sz="1400" dirty="0"/>
              <a:t> = </a:t>
            </a:r>
            <a:r>
              <a:rPr lang="en-US" altLang="ja-JP" sz="1400" dirty="0" err="1"/>
              <a:t>ct_now</a:t>
            </a:r>
            <a:endParaRPr lang="en-US" altLang="ja-JP" sz="1400" dirty="0"/>
          </a:p>
          <a:p>
            <a:r>
              <a:rPr lang="en-US" altLang="ja-JP" sz="1400" dirty="0"/>
              <a:t>  et = </a:t>
            </a:r>
            <a:r>
              <a:rPr lang="en-US" altLang="ja-JP" sz="1400" dirty="0" err="1"/>
              <a:t>et_now</a:t>
            </a:r>
            <a:endParaRPr lang="en-US" altLang="ja-JP" sz="1400" dirty="0"/>
          </a:p>
          <a:p>
            <a:endParaRPr lang="en-US" altLang="ja-JP" sz="1400" dirty="0"/>
          </a:p>
          <a:p>
            <a:r>
              <a:rPr lang="en-US" altLang="ja-JP" sz="1400" dirty="0"/>
              <a:t>END SUBROUTINE timer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D95B73-4259-424F-97B8-CA0C55AE48C6}" type="slidenum">
              <a:rPr lang="en-US" altLang="ja-JP" smtClean="0"/>
              <a:pPr>
                <a:defRPr/>
              </a:pPr>
              <a:t>30</a:t>
            </a:fld>
            <a:endParaRPr lang="en-US" altLang="ja-JP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092280" y="1412776"/>
            <a:ext cx="183736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どこからでも呼べる</a:t>
            </a:r>
            <a:endParaRPr kumimoji="1" lang="en-US" altLang="ja-JP" dirty="0" smtClean="0"/>
          </a:p>
          <a:p>
            <a:r>
              <a:rPr lang="ja-JP" altLang="en-US" dirty="0" smtClean="0"/>
              <a:t>ルーチン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35620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timer</a:t>
            </a:r>
            <a:r>
              <a:rPr lang="en-US" altLang="ja-JP" dirty="0"/>
              <a:t> </a:t>
            </a:r>
            <a:r>
              <a:rPr lang="en-US" altLang="ja-JP" dirty="0" smtClean="0"/>
              <a:t>routine ( example )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395536" y="1772816"/>
            <a:ext cx="3078088" cy="375487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400" dirty="0"/>
              <a:t>PROGRAM </a:t>
            </a:r>
            <a:r>
              <a:rPr lang="en-US" altLang="ja-JP" sz="1400" dirty="0" err="1" smtClean="0"/>
              <a:t>timer_test</a:t>
            </a:r>
            <a:endParaRPr lang="en-US" altLang="ja-JP" sz="1400" dirty="0"/>
          </a:p>
          <a:p>
            <a:endParaRPr lang="en-US" altLang="ja-JP" sz="1400" dirty="0"/>
          </a:p>
          <a:p>
            <a:r>
              <a:rPr lang="en-US" altLang="ja-JP" sz="1400" dirty="0"/>
              <a:t>  implicit none</a:t>
            </a:r>
          </a:p>
          <a:p>
            <a:r>
              <a:rPr lang="en-US" altLang="ja-JP" sz="1400" dirty="0"/>
              <a:t>  </a:t>
            </a:r>
            <a:r>
              <a:rPr lang="en-US" altLang="ja-JP" sz="1400" dirty="0" smtClean="0"/>
              <a:t>real </a:t>
            </a:r>
            <a:r>
              <a:rPr lang="en-US" altLang="ja-JP" sz="1400" dirty="0"/>
              <a:t>:: </a:t>
            </a:r>
            <a:r>
              <a:rPr lang="en-US" altLang="ja-JP" sz="1400" dirty="0" err="1" smtClean="0"/>
              <a:t>ct</a:t>
            </a:r>
            <a:r>
              <a:rPr lang="en-US" altLang="ja-JP" sz="1400" dirty="0" smtClean="0"/>
              <a:t>, et</a:t>
            </a:r>
          </a:p>
          <a:p>
            <a:r>
              <a:rPr lang="en-US" altLang="ja-JP" sz="1400" dirty="0"/>
              <a:t> </a:t>
            </a:r>
            <a:r>
              <a:rPr lang="en-US" altLang="ja-JP" sz="1400" dirty="0" smtClean="0"/>
              <a:t> integer :: m, n</a:t>
            </a:r>
            <a:endParaRPr lang="en-US" altLang="ja-JP" sz="1400" dirty="0"/>
          </a:p>
          <a:p>
            <a:endParaRPr lang="en-US" altLang="ja-JP" sz="1400" dirty="0"/>
          </a:p>
          <a:p>
            <a:r>
              <a:rPr lang="en-US" altLang="ja-JP" sz="1400" dirty="0"/>
              <a:t>  call </a:t>
            </a:r>
            <a:r>
              <a:rPr lang="en-US" altLang="ja-JP" sz="1400" dirty="0" smtClean="0"/>
              <a:t>timer( </a:t>
            </a:r>
            <a:r>
              <a:rPr lang="en-US" altLang="ja-JP" sz="1400" dirty="0" err="1" smtClean="0"/>
              <a:t>ct</a:t>
            </a:r>
            <a:r>
              <a:rPr lang="en-US" altLang="ja-JP" sz="1400" dirty="0" smtClean="0"/>
              <a:t>, et, 0 )</a:t>
            </a:r>
            <a:endParaRPr lang="en-US" altLang="ja-JP" sz="1400" dirty="0"/>
          </a:p>
          <a:p>
            <a:endParaRPr lang="en-US" altLang="ja-JP" sz="1400" dirty="0"/>
          </a:p>
          <a:p>
            <a:r>
              <a:rPr lang="en-US" altLang="ja-JP" sz="1400" dirty="0"/>
              <a:t>  read(*,*) </a:t>
            </a:r>
            <a:r>
              <a:rPr lang="en-US" altLang="ja-JP" sz="1400" dirty="0" smtClean="0"/>
              <a:t>m</a:t>
            </a:r>
            <a:endParaRPr lang="en-US" altLang="ja-JP" sz="1400" dirty="0"/>
          </a:p>
          <a:p>
            <a:endParaRPr lang="en-US" altLang="ja-JP" sz="1400" dirty="0"/>
          </a:p>
          <a:p>
            <a:r>
              <a:rPr lang="en-US" altLang="ja-JP" sz="1400" dirty="0"/>
              <a:t>  call </a:t>
            </a:r>
            <a:r>
              <a:rPr lang="en-US" altLang="ja-JP" sz="1400" dirty="0" smtClean="0"/>
              <a:t>timer( </a:t>
            </a:r>
            <a:r>
              <a:rPr lang="en-US" altLang="ja-JP" sz="1400" dirty="0" err="1" smtClean="0"/>
              <a:t>ct</a:t>
            </a:r>
            <a:r>
              <a:rPr lang="en-US" altLang="ja-JP" sz="1400" dirty="0" smtClean="0"/>
              <a:t>, et, 1 )</a:t>
            </a:r>
            <a:endParaRPr lang="en-US" altLang="ja-JP" sz="1400" dirty="0"/>
          </a:p>
          <a:p>
            <a:endParaRPr lang="en-US" altLang="ja-JP" sz="1400" dirty="0"/>
          </a:p>
          <a:p>
            <a:r>
              <a:rPr lang="en-US" altLang="ja-JP" sz="1400" dirty="0" smtClean="0"/>
              <a:t> </a:t>
            </a:r>
            <a:r>
              <a:rPr lang="en-US" altLang="ja-JP" sz="1400" dirty="0"/>
              <a:t> </a:t>
            </a:r>
            <a:r>
              <a:rPr lang="en-US" altLang="ja-JP" sz="1400" dirty="0" smtClean="0"/>
              <a:t>read(*,*) n</a:t>
            </a:r>
          </a:p>
          <a:p>
            <a:endParaRPr lang="en-US" altLang="ja-JP" sz="1400" dirty="0"/>
          </a:p>
          <a:p>
            <a:r>
              <a:rPr lang="en-US" altLang="ja-JP" sz="1400" dirty="0" smtClean="0"/>
              <a:t>  call timer( </a:t>
            </a:r>
            <a:r>
              <a:rPr lang="en-US" altLang="ja-JP" sz="1400" dirty="0" err="1" smtClean="0"/>
              <a:t>ct</a:t>
            </a:r>
            <a:r>
              <a:rPr lang="en-US" altLang="ja-JP" sz="1400" dirty="0" smtClean="0"/>
              <a:t>, et, 1 )  </a:t>
            </a:r>
          </a:p>
          <a:p>
            <a:endParaRPr lang="en-US" altLang="ja-JP" sz="1400" dirty="0"/>
          </a:p>
          <a:p>
            <a:r>
              <a:rPr lang="en-US" altLang="ja-JP" sz="1400" dirty="0"/>
              <a:t>END PROGRAM </a:t>
            </a:r>
            <a:r>
              <a:rPr lang="en-US" altLang="ja-JP" sz="1400" dirty="0" err="1" smtClean="0"/>
              <a:t>timer_test</a:t>
            </a:r>
            <a:endParaRPr lang="en-US" altLang="ja-JP" sz="1400" dirty="0"/>
          </a:p>
        </p:txBody>
      </p:sp>
      <p:sp>
        <p:nvSpPr>
          <p:cNvPr id="5" name="正方形/長方形 4"/>
          <p:cNvSpPr/>
          <p:nvPr/>
        </p:nvSpPr>
        <p:spPr>
          <a:xfrm>
            <a:off x="4139952" y="4365104"/>
            <a:ext cx="4572000" cy="116955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altLang="ja-JP" sz="1400" dirty="0"/>
              <a:t>[</a:t>
            </a:r>
            <a:r>
              <a:rPr lang="en-US" altLang="ja-JP" sz="1400" dirty="0" err="1"/>
              <a:t>iwata@mars</a:t>
            </a:r>
            <a:r>
              <a:rPr lang="en-US" altLang="ja-JP" sz="1400" dirty="0"/>
              <a:t> ~/</a:t>
            </a:r>
            <a:r>
              <a:rPr lang="en-US" altLang="ja-JP" sz="1400" dirty="0" err="1"/>
              <a:t>tmp</a:t>
            </a:r>
            <a:r>
              <a:rPr lang="en-US" altLang="ja-JP" sz="1400" dirty="0"/>
              <a:t>]$ ./</a:t>
            </a:r>
            <a:r>
              <a:rPr lang="en-US" altLang="ja-JP" sz="1400" dirty="0" err="1"/>
              <a:t>a.out</a:t>
            </a:r>
            <a:endParaRPr lang="en-US" altLang="ja-JP" sz="1400" dirty="0"/>
          </a:p>
          <a:p>
            <a:r>
              <a:rPr lang="en-US" altLang="ja-JP" sz="1400" dirty="0"/>
              <a:t>2</a:t>
            </a:r>
          </a:p>
          <a:p>
            <a:r>
              <a:rPr lang="en-US" altLang="ja-JP" sz="1400" dirty="0"/>
              <a:t> </a:t>
            </a:r>
            <a:r>
              <a:rPr lang="en-US" altLang="ja-JP" sz="1400" dirty="0" err="1"/>
              <a:t>cpu</a:t>
            </a:r>
            <a:r>
              <a:rPr lang="en-US" altLang="ja-JP" sz="1400" dirty="0"/>
              <a:t> time &amp; elapsed time =  0.0000000E+00   2.103516    </a:t>
            </a:r>
          </a:p>
          <a:p>
            <a:r>
              <a:rPr lang="en-US" altLang="ja-JP" sz="1400" dirty="0"/>
              <a:t>1</a:t>
            </a:r>
          </a:p>
          <a:p>
            <a:r>
              <a:rPr lang="en-US" altLang="ja-JP" sz="1400" dirty="0"/>
              <a:t> </a:t>
            </a:r>
            <a:r>
              <a:rPr lang="en-US" altLang="ja-JP" sz="1400" dirty="0" err="1"/>
              <a:t>cpu</a:t>
            </a:r>
            <a:r>
              <a:rPr lang="en-US" altLang="ja-JP" sz="1400" dirty="0"/>
              <a:t> time &amp; elapsed time =  0.0000000E+00   1.417969 </a:t>
            </a:r>
            <a:endParaRPr lang="ja-JP" altLang="en-US" sz="14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139952" y="3933056"/>
            <a:ext cx="168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result example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D95B73-4259-424F-97B8-CA0C55AE48C6}" type="slidenum">
              <a:rPr lang="en-US" altLang="ja-JP" smtClean="0"/>
              <a:pPr>
                <a:defRPr/>
              </a:pPr>
              <a:t>31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274140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Gram-Schmidt</a:t>
            </a:r>
            <a:r>
              <a:rPr lang="ja-JP" altLang="en-US" dirty="0" smtClean="0"/>
              <a:t>アルゴリズム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19672" y="2492896"/>
            <a:ext cx="5456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以下に説明する規格直交化のアルゴリズムに書き換えてみよ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717491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角丸四角形 19"/>
          <p:cNvSpPr/>
          <p:nvPr/>
        </p:nvSpPr>
        <p:spPr>
          <a:xfrm>
            <a:off x="395536" y="5661248"/>
            <a:ext cx="8263706" cy="705122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角丸四角形 20"/>
          <p:cNvSpPr/>
          <p:nvPr/>
        </p:nvSpPr>
        <p:spPr>
          <a:xfrm>
            <a:off x="412750" y="2825833"/>
            <a:ext cx="8263706" cy="705122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角丸四角形 21"/>
          <p:cNvSpPr/>
          <p:nvPr/>
        </p:nvSpPr>
        <p:spPr>
          <a:xfrm>
            <a:off x="412750" y="1589962"/>
            <a:ext cx="8263706" cy="1146011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角丸四角形 22"/>
          <p:cNvSpPr/>
          <p:nvPr/>
        </p:nvSpPr>
        <p:spPr>
          <a:xfrm>
            <a:off x="395536" y="3645024"/>
            <a:ext cx="8263706" cy="1901565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ハミルトニアン更新を一番最後にもってくる場合を考える</a:t>
            </a:r>
            <a:r>
              <a:rPr kumimoji="1" lang="en-US" altLang="ja-JP" dirty="0" smtClean="0"/>
              <a:t>①</a:t>
            </a:r>
            <a:endParaRPr kumimoji="1" lang="ja-JP" altLang="en-US" dirty="0"/>
          </a:p>
        </p:txBody>
      </p:sp>
      <p:graphicFrame>
        <p:nvGraphicFramePr>
          <p:cNvPr id="3" name="オブジェクト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7125772"/>
              </p:ext>
            </p:extLst>
          </p:nvPr>
        </p:nvGraphicFramePr>
        <p:xfrm>
          <a:off x="546100" y="1773911"/>
          <a:ext cx="14478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586" name="数式" r:id="rId3" imgW="965200" imgH="533400" progId="Equation.3">
                  <p:embed/>
                </p:oleObj>
              </mc:Choice>
              <mc:Fallback>
                <p:oleObj name="数式" r:id="rId3" imgW="965200" imgH="533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6100" y="1773911"/>
                        <a:ext cx="144780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オブジェクト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614918"/>
              </p:ext>
            </p:extLst>
          </p:nvPr>
        </p:nvGraphicFramePr>
        <p:xfrm>
          <a:off x="3138488" y="1954886"/>
          <a:ext cx="64770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587" name="数式" r:id="rId5" imgW="431800" imgH="292100" progId="Equation.3">
                  <p:embed/>
                </p:oleObj>
              </mc:Choice>
              <mc:Fallback>
                <p:oleObj name="数式" r:id="rId5" imgW="4318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38488" y="1954886"/>
                        <a:ext cx="647700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線矢印コネクタ 4"/>
          <p:cNvCxnSpPr/>
          <p:nvPr/>
        </p:nvCxnSpPr>
        <p:spPr>
          <a:xfrm>
            <a:off x="2083466" y="2173803"/>
            <a:ext cx="8733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オブジェクト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1282879"/>
              </p:ext>
            </p:extLst>
          </p:nvPr>
        </p:nvGraphicFramePr>
        <p:xfrm>
          <a:off x="536575" y="5842000"/>
          <a:ext cx="17907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588" name="数式" r:id="rId7" imgW="1193800" imgH="304800" progId="Equation.3">
                  <p:embed/>
                </p:oleObj>
              </mc:Choice>
              <mc:Fallback>
                <p:oleObj name="数式" r:id="rId7" imgW="11938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6575" y="5842000"/>
                        <a:ext cx="17907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オブジェクト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6486611"/>
              </p:ext>
            </p:extLst>
          </p:nvPr>
        </p:nvGraphicFramePr>
        <p:xfrm>
          <a:off x="690563" y="3902075"/>
          <a:ext cx="23241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589" name="数式" r:id="rId9" imgW="1549400" imgH="355600" progId="Equation.3">
                  <p:embed/>
                </p:oleObj>
              </mc:Choice>
              <mc:Fallback>
                <p:oleObj name="数式" r:id="rId9" imgW="1549400" imgH="355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90563" y="3902075"/>
                        <a:ext cx="23241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オブジェクト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3351213"/>
              </p:ext>
            </p:extLst>
          </p:nvPr>
        </p:nvGraphicFramePr>
        <p:xfrm>
          <a:off x="3433763" y="3716338"/>
          <a:ext cx="3409950" cy="127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590" name="数式" r:id="rId11" imgW="2273300" imgH="850900" progId="Equation.3">
                  <p:embed/>
                </p:oleObj>
              </mc:Choice>
              <mc:Fallback>
                <p:oleObj name="数式" r:id="rId11" imgW="2273300" imgH="850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33763" y="3716338"/>
                        <a:ext cx="3409950" cy="1276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オブジェクト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2011772"/>
              </p:ext>
            </p:extLst>
          </p:nvPr>
        </p:nvGraphicFramePr>
        <p:xfrm>
          <a:off x="546100" y="2964210"/>
          <a:ext cx="64770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591" name="数式" r:id="rId13" imgW="431800" imgH="292100" progId="Equation.3">
                  <p:embed/>
                </p:oleObj>
              </mc:Choice>
              <mc:Fallback>
                <p:oleObj name="数式" r:id="rId13" imgW="4318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6100" y="2964210"/>
                        <a:ext cx="647700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オブジェクト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4147839"/>
              </p:ext>
            </p:extLst>
          </p:nvPr>
        </p:nvGraphicFramePr>
        <p:xfrm>
          <a:off x="2516188" y="2917058"/>
          <a:ext cx="6477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592" name="数式" r:id="rId14" imgW="431800" imgH="355600" progId="Equation.3">
                  <p:embed/>
                </p:oleObj>
              </mc:Choice>
              <mc:Fallback>
                <p:oleObj name="数式" r:id="rId14" imgW="431800" imgH="355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516188" y="2917058"/>
                        <a:ext cx="6477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直線矢印コネクタ 13"/>
          <p:cNvCxnSpPr/>
          <p:nvPr/>
        </p:nvCxnSpPr>
        <p:spPr>
          <a:xfrm>
            <a:off x="1426122" y="3183127"/>
            <a:ext cx="8733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オブジェクト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0188977"/>
              </p:ext>
            </p:extLst>
          </p:nvPr>
        </p:nvGraphicFramePr>
        <p:xfrm>
          <a:off x="684348" y="4750179"/>
          <a:ext cx="19050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593" name="数式" r:id="rId16" imgW="1270000" imgH="482600" progId="Equation.3">
                  <p:embed/>
                </p:oleObj>
              </mc:Choice>
              <mc:Fallback>
                <p:oleObj name="数式" r:id="rId16" imgW="12700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84348" y="4750179"/>
                        <a:ext cx="1905000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テキスト ボックス 5"/>
          <p:cNvSpPr txBox="1"/>
          <p:nvPr/>
        </p:nvSpPr>
        <p:spPr>
          <a:xfrm>
            <a:off x="3789242" y="5745398"/>
            <a:ext cx="486543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数学的には何の問題もないが、経験上、</a:t>
            </a:r>
            <a:endParaRPr kumimoji="1" lang="en-US" altLang="ja-JP" sz="1600" dirty="0" smtClean="0"/>
          </a:p>
          <a:p>
            <a:r>
              <a:rPr kumimoji="1" lang="en-US" altLang="ja-JP" sz="1600" dirty="0" smtClean="0"/>
              <a:t>SCF</a:t>
            </a:r>
            <a:r>
              <a:rPr kumimoji="1" lang="ja-JP" altLang="en-US" sz="1600" dirty="0" smtClean="0"/>
              <a:t>の収束が遅くなるようなので、現状はこうしていない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016363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角丸四角形 15"/>
          <p:cNvSpPr/>
          <p:nvPr/>
        </p:nvSpPr>
        <p:spPr>
          <a:xfrm>
            <a:off x="412750" y="1589962"/>
            <a:ext cx="8177577" cy="1146011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角丸四角形 18"/>
          <p:cNvSpPr/>
          <p:nvPr/>
        </p:nvSpPr>
        <p:spPr>
          <a:xfrm>
            <a:off x="412750" y="2880521"/>
            <a:ext cx="8177577" cy="2374619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角丸四角形 17"/>
          <p:cNvSpPr/>
          <p:nvPr/>
        </p:nvSpPr>
        <p:spPr>
          <a:xfrm>
            <a:off x="412750" y="5479371"/>
            <a:ext cx="8177577" cy="705122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ハミルトニアン更新を一番最後にもってくる場合を考える</a:t>
            </a:r>
            <a:r>
              <a:rPr lang="en-US" altLang="ja-JP" dirty="0" smtClean="0"/>
              <a:t>②</a:t>
            </a:r>
            <a:endParaRPr kumimoji="1" lang="ja-JP" altLang="en-US" dirty="0"/>
          </a:p>
        </p:txBody>
      </p:sp>
      <p:graphicFrame>
        <p:nvGraphicFramePr>
          <p:cNvPr id="3" name="オブジェクト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6808738"/>
              </p:ext>
            </p:extLst>
          </p:nvPr>
        </p:nvGraphicFramePr>
        <p:xfrm>
          <a:off x="546100" y="1773911"/>
          <a:ext cx="14478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608" name="数式" r:id="rId3" imgW="965200" imgH="533400" progId="Equation.3">
                  <p:embed/>
                </p:oleObj>
              </mc:Choice>
              <mc:Fallback>
                <p:oleObj name="数式" r:id="rId3" imgW="965200" imgH="533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6100" y="1773911"/>
                        <a:ext cx="144780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オブジェクト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7996734"/>
              </p:ext>
            </p:extLst>
          </p:nvPr>
        </p:nvGraphicFramePr>
        <p:xfrm>
          <a:off x="3138488" y="1954886"/>
          <a:ext cx="64770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609" name="数式" r:id="rId5" imgW="431800" imgH="292100" progId="Equation.3">
                  <p:embed/>
                </p:oleObj>
              </mc:Choice>
              <mc:Fallback>
                <p:oleObj name="数式" r:id="rId5" imgW="4318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38488" y="1954886"/>
                        <a:ext cx="647700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線矢印コネクタ 4"/>
          <p:cNvCxnSpPr/>
          <p:nvPr/>
        </p:nvCxnSpPr>
        <p:spPr>
          <a:xfrm>
            <a:off x="2083466" y="2173803"/>
            <a:ext cx="8733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オブジェクト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8631384"/>
              </p:ext>
            </p:extLst>
          </p:nvPr>
        </p:nvGraphicFramePr>
        <p:xfrm>
          <a:off x="536575" y="5625196"/>
          <a:ext cx="17907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610" name="数式" r:id="rId7" imgW="1193800" imgH="304800" progId="Equation.3">
                  <p:embed/>
                </p:oleObj>
              </mc:Choice>
              <mc:Fallback>
                <p:oleObj name="数式" r:id="rId7" imgW="11938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6575" y="5625196"/>
                        <a:ext cx="17907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オブジェクト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9490559"/>
              </p:ext>
            </p:extLst>
          </p:nvPr>
        </p:nvGraphicFramePr>
        <p:xfrm>
          <a:off x="700088" y="3065379"/>
          <a:ext cx="230505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611" name="数式" r:id="rId9" imgW="1536700" imgH="292100" progId="Equation.3">
                  <p:embed/>
                </p:oleObj>
              </mc:Choice>
              <mc:Fallback>
                <p:oleObj name="数式" r:id="rId9" imgW="15367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0088" y="3065379"/>
                        <a:ext cx="2305050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オブジェクト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4400801"/>
              </p:ext>
            </p:extLst>
          </p:nvPr>
        </p:nvGraphicFramePr>
        <p:xfrm>
          <a:off x="3351607" y="3017754"/>
          <a:ext cx="4895850" cy="127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612" name="数式" r:id="rId11" imgW="3263900" imgH="850900" progId="Equation.3">
                  <p:embed/>
                </p:oleObj>
              </mc:Choice>
              <mc:Fallback>
                <p:oleObj name="数式" r:id="rId11" imgW="3263900" imgH="850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351607" y="3017754"/>
                        <a:ext cx="4895850" cy="1276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オブジェクト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6382113"/>
              </p:ext>
            </p:extLst>
          </p:nvPr>
        </p:nvGraphicFramePr>
        <p:xfrm>
          <a:off x="728897" y="4450398"/>
          <a:ext cx="188595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613" name="数式" r:id="rId13" imgW="1257300" imgH="482600" progId="Equation.3">
                  <p:embed/>
                </p:oleObj>
              </mc:Choice>
              <mc:Fallback>
                <p:oleObj name="数式" r:id="rId13" imgW="12573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28897" y="4450398"/>
                        <a:ext cx="1885950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オブジェクト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7017559"/>
              </p:ext>
            </p:extLst>
          </p:nvPr>
        </p:nvGraphicFramePr>
        <p:xfrm>
          <a:off x="700088" y="3655929"/>
          <a:ext cx="180975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614" name="数式" r:id="rId15" imgW="1206500" imgH="292100" progId="Equation.3">
                  <p:embed/>
                </p:oleObj>
              </mc:Choice>
              <mc:Fallback>
                <p:oleObj name="数式" r:id="rId15" imgW="12065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00088" y="3655929"/>
                        <a:ext cx="1809750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テキスト ボックス 6"/>
          <p:cNvSpPr txBox="1"/>
          <p:nvPr/>
        </p:nvSpPr>
        <p:spPr>
          <a:xfrm>
            <a:off x="3387163" y="4356049"/>
            <a:ext cx="46089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 smtClean="0"/>
              <a:t>ハミルトニアン更新を最後に回すと、</a:t>
            </a:r>
            <a:r>
              <a:rPr lang="en-US" altLang="ja-JP" sz="1600" dirty="0" smtClean="0">
                <a:solidFill>
                  <a:srgbClr val="0000FF"/>
                </a:solidFill>
              </a:rPr>
              <a:t>GS</a:t>
            </a:r>
            <a:r>
              <a:rPr lang="ja-JP" altLang="en-US" sz="1600" dirty="0" smtClean="0">
                <a:solidFill>
                  <a:srgbClr val="0000FF"/>
                </a:solidFill>
              </a:rPr>
              <a:t>を省略</a:t>
            </a:r>
            <a:r>
              <a:rPr lang="ja-JP" altLang="en-US" sz="1600" dirty="0" smtClean="0"/>
              <a:t>して、</a:t>
            </a:r>
            <a:endParaRPr lang="en-US" altLang="ja-JP" sz="1600" dirty="0" smtClean="0"/>
          </a:p>
          <a:p>
            <a:r>
              <a:rPr kumimoji="1" lang="ja-JP" altLang="en-US" sz="1600" dirty="0" smtClean="0"/>
              <a:t>代わりに部分空間対角化を</a:t>
            </a:r>
            <a:r>
              <a:rPr kumimoji="1" lang="ja-JP" altLang="en-US" sz="1600" dirty="0" smtClean="0">
                <a:solidFill>
                  <a:srgbClr val="0000FF"/>
                </a:solidFill>
              </a:rPr>
              <a:t>一般化固有値問題</a:t>
            </a:r>
            <a:r>
              <a:rPr kumimoji="1" lang="ja-JP" altLang="en-US" sz="1600" dirty="0" smtClean="0"/>
              <a:t>の形</a:t>
            </a:r>
            <a:endParaRPr kumimoji="1" lang="en-US" altLang="ja-JP" sz="1600" dirty="0" smtClean="0"/>
          </a:p>
          <a:p>
            <a:r>
              <a:rPr kumimoji="1" lang="ja-JP" altLang="en-US" sz="1600" dirty="0" smtClean="0"/>
              <a:t>で計算するアルゴリズムも可能になる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32928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古典</a:t>
            </a:r>
            <a:r>
              <a:rPr kumimoji="1" lang="en-US" altLang="ja-JP" dirty="0" smtClean="0"/>
              <a:t>Gram-Schmidt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93453" y="1322462"/>
            <a:ext cx="1180932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0000FF"/>
                </a:solidFill>
              </a:rPr>
              <a:t>do </a:t>
            </a:r>
            <a:r>
              <a:rPr kumimoji="1" lang="en-US" altLang="ja-JP" dirty="0" err="1" smtClean="0">
                <a:solidFill>
                  <a:srgbClr val="0000FF"/>
                </a:solidFill>
              </a:rPr>
              <a:t>i</a:t>
            </a:r>
            <a:r>
              <a:rPr kumimoji="1" lang="en-US" altLang="ja-JP" dirty="0" smtClean="0">
                <a:solidFill>
                  <a:srgbClr val="0000FF"/>
                </a:solidFill>
              </a:rPr>
              <a:t>=1,n</a:t>
            </a:r>
          </a:p>
          <a:p>
            <a:endParaRPr lang="en-US" altLang="ja-JP" dirty="0"/>
          </a:p>
          <a:p>
            <a:r>
              <a:rPr kumimoji="1" lang="en-US" altLang="ja-JP" dirty="0" smtClean="0"/>
              <a:t>  </a:t>
            </a:r>
            <a:r>
              <a:rPr kumimoji="1" lang="en-US" altLang="ja-JP" dirty="0" smtClean="0">
                <a:solidFill>
                  <a:srgbClr val="008000"/>
                </a:solidFill>
              </a:rPr>
              <a:t>do j=1,i-1</a:t>
            </a:r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r>
              <a:rPr lang="en-US" altLang="ja-JP" dirty="0"/>
              <a:t> </a:t>
            </a:r>
            <a:r>
              <a:rPr lang="en-US" altLang="ja-JP" dirty="0" smtClean="0"/>
              <a:t>  </a:t>
            </a:r>
            <a:r>
              <a:rPr lang="en-US" altLang="ja-JP" dirty="0" smtClean="0">
                <a:solidFill>
                  <a:srgbClr val="008000"/>
                </a:solidFill>
              </a:rPr>
              <a:t>end do</a:t>
            </a:r>
          </a:p>
          <a:p>
            <a:endParaRPr lang="en-US" altLang="ja-JP" dirty="0" smtClean="0"/>
          </a:p>
          <a:p>
            <a:r>
              <a:rPr lang="en-US" altLang="ja-JP" dirty="0" smtClean="0"/>
              <a:t>   </a:t>
            </a:r>
            <a:r>
              <a:rPr lang="en-US" altLang="ja-JP" dirty="0" smtClean="0">
                <a:solidFill>
                  <a:srgbClr val="008000"/>
                </a:solidFill>
              </a:rPr>
              <a:t>do j=1,i-1</a:t>
            </a:r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 smtClean="0"/>
          </a:p>
          <a:p>
            <a:r>
              <a:rPr lang="en-US" altLang="ja-JP" dirty="0" smtClean="0"/>
              <a:t>  </a:t>
            </a:r>
            <a:r>
              <a:rPr lang="en-US" altLang="ja-JP" dirty="0" smtClean="0">
                <a:solidFill>
                  <a:srgbClr val="008000"/>
                </a:solidFill>
              </a:rPr>
              <a:t> end do</a:t>
            </a:r>
          </a:p>
          <a:p>
            <a:r>
              <a:rPr lang="en-US" altLang="ja-JP" dirty="0" smtClean="0"/>
              <a:t>   </a:t>
            </a:r>
          </a:p>
          <a:p>
            <a:endParaRPr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dirty="0" smtClean="0">
                <a:solidFill>
                  <a:srgbClr val="0000FF"/>
                </a:solidFill>
              </a:rPr>
              <a:t>end do</a:t>
            </a:r>
            <a:endParaRPr lang="en-US" altLang="ja-JP" dirty="0">
              <a:solidFill>
                <a:srgbClr val="0000FF"/>
              </a:solidFill>
            </a:endParaRPr>
          </a:p>
        </p:txBody>
      </p:sp>
      <p:graphicFrame>
        <p:nvGraphicFramePr>
          <p:cNvPr id="4" name="オブジェクト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4241357"/>
              </p:ext>
            </p:extLst>
          </p:nvPr>
        </p:nvGraphicFramePr>
        <p:xfrm>
          <a:off x="1235820" y="2258690"/>
          <a:ext cx="120015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631" name="数式" r:id="rId3" imgW="800100" imgH="279400" progId="Equation.3">
                  <p:embed/>
                </p:oleObj>
              </mc:Choice>
              <mc:Fallback>
                <p:oleObj name="数式" r:id="rId3" imgW="8001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35820" y="2258690"/>
                        <a:ext cx="120015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オブジェクト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0423258"/>
              </p:ext>
            </p:extLst>
          </p:nvPr>
        </p:nvGraphicFramePr>
        <p:xfrm>
          <a:off x="1259632" y="3789040"/>
          <a:ext cx="12763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632" name="数式" r:id="rId5" imgW="850900" imgH="254000" progId="Equation.3">
                  <p:embed/>
                </p:oleObj>
              </mc:Choice>
              <mc:Fallback>
                <p:oleObj name="数式" r:id="rId5" imgW="8509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59632" y="3789040"/>
                        <a:ext cx="127635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オブジェクト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2486226"/>
              </p:ext>
            </p:extLst>
          </p:nvPr>
        </p:nvGraphicFramePr>
        <p:xfrm>
          <a:off x="1043608" y="4797152"/>
          <a:ext cx="158115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633" name="数式" r:id="rId7" imgW="1054100" imgH="520700" progId="Equation.3">
                  <p:embed/>
                </p:oleObj>
              </mc:Choice>
              <mc:Fallback>
                <p:oleObj name="数式" r:id="rId7" imgW="10541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43608" y="4797152"/>
                        <a:ext cx="1581150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42051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2.</a:t>
            </a:r>
            <a:r>
              <a:rPr kumimoji="1" lang="ja-JP" altLang="en-US" dirty="0" smtClean="0"/>
              <a:t>　コレスキー分解（</a:t>
            </a:r>
            <a:r>
              <a:rPr kumimoji="1" lang="en-US" altLang="ja-JP" dirty="0" smtClean="0"/>
              <a:t>LU</a:t>
            </a:r>
            <a:r>
              <a:rPr kumimoji="1" lang="ja-JP" altLang="en-US" dirty="0" smtClean="0"/>
              <a:t>分解）法</a:t>
            </a:r>
            <a:endParaRPr kumimoji="1" lang="ja-JP" altLang="en-US" dirty="0"/>
          </a:p>
        </p:txBody>
      </p:sp>
      <p:graphicFrame>
        <p:nvGraphicFramePr>
          <p:cNvPr id="4" name="オブジェクト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5837033"/>
              </p:ext>
            </p:extLst>
          </p:nvPr>
        </p:nvGraphicFramePr>
        <p:xfrm>
          <a:off x="671513" y="1987550"/>
          <a:ext cx="116205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502" name="数式" r:id="rId3" imgW="774700" imgH="279400" progId="Equation.3">
                  <p:embed/>
                </p:oleObj>
              </mc:Choice>
              <mc:Fallback>
                <p:oleObj name="数式" r:id="rId3" imgW="7747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1513" y="1987550"/>
                        <a:ext cx="116205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テキスト ボックス 4"/>
          <p:cNvSpPr txBox="1"/>
          <p:nvPr/>
        </p:nvSpPr>
        <p:spPr>
          <a:xfrm>
            <a:off x="2215292" y="1985006"/>
            <a:ext cx="131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i="1" dirty="0" err="1" smtClean="0">
                <a:latin typeface="Times New Roman"/>
                <a:cs typeface="Times New Roman"/>
              </a:rPr>
              <a:t>i</a:t>
            </a:r>
            <a:r>
              <a:rPr kumimoji="1" lang="en-US" altLang="ja-JP" dirty="0" smtClean="0">
                <a:latin typeface="Times New Roman"/>
                <a:cs typeface="Times New Roman"/>
              </a:rPr>
              <a:t>=1,2,‥,</a:t>
            </a:r>
            <a:r>
              <a:rPr kumimoji="1" lang="en-US" altLang="ja-JP" i="1" dirty="0" smtClean="0">
                <a:latin typeface="Times New Roman"/>
                <a:cs typeface="Times New Roman"/>
              </a:rPr>
              <a:t>M</a:t>
            </a:r>
            <a:r>
              <a:rPr kumimoji="1" lang="en-US" altLang="ja-JP" i="1" baseline="-25000" dirty="0" smtClean="0">
                <a:latin typeface="Times New Roman"/>
                <a:cs typeface="Times New Roman"/>
              </a:rPr>
              <a:t>b</a:t>
            </a:r>
            <a:r>
              <a:rPr kumimoji="1" lang="en-US" altLang="ja-JP" dirty="0" smtClean="0"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27148" y="1558989"/>
            <a:ext cx="3194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グラム行列の計算（独立に計算可）</a:t>
            </a:r>
            <a:endParaRPr kumimoji="1" lang="ja-JP" altLang="en-US" sz="16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028233" y="1538707"/>
            <a:ext cx="3847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 smtClean="0"/>
              <a:t>C. </a:t>
            </a:r>
            <a:r>
              <a:rPr lang="en-US" altLang="ja-JP" sz="1400" dirty="0" err="1" smtClean="0"/>
              <a:t>Bekas</a:t>
            </a:r>
            <a:r>
              <a:rPr lang="en-US" altLang="ja-JP" sz="1400" dirty="0" smtClean="0"/>
              <a:t>, Comp. Phys. </a:t>
            </a:r>
            <a:r>
              <a:rPr lang="en-US" altLang="ja-JP" sz="1400" dirty="0" err="1" smtClean="0"/>
              <a:t>Commun</a:t>
            </a:r>
            <a:r>
              <a:rPr lang="en-US" altLang="ja-JP" sz="1400" dirty="0" smtClean="0"/>
              <a:t>. 181, 1057 (2010).</a:t>
            </a:r>
          </a:p>
          <a:p>
            <a:r>
              <a:rPr kumimoji="1" lang="en-US" altLang="ja-JP" sz="1400" dirty="0" smtClean="0"/>
              <a:t>G. </a:t>
            </a:r>
            <a:r>
              <a:rPr kumimoji="1" lang="en-US" altLang="ja-JP" sz="1400" dirty="0" err="1" smtClean="0"/>
              <a:t>Kresse</a:t>
            </a:r>
            <a:r>
              <a:rPr kumimoji="1" lang="en-US" altLang="ja-JP" sz="1400" dirty="0" smtClean="0"/>
              <a:t>, Phys. Rev. B 54, 11169 (1996).</a:t>
            </a:r>
            <a:endParaRPr kumimoji="1" lang="ja-JP" altLang="en-US" sz="1400" dirty="0"/>
          </a:p>
        </p:txBody>
      </p:sp>
      <p:graphicFrame>
        <p:nvGraphicFramePr>
          <p:cNvPr id="8" name="オブジェクト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2140228"/>
              </p:ext>
            </p:extLst>
          </p:nvPr>
        </p:nvGraphicFramePr>
        <p:xfrm>
          <a:off x="1973263" y="3171135"/>
          <a:ext cx="180975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503" name="数式" r:id="rId5" imgW="1206500" imgH="292100" progId="Equation.3">
                  <p:embed/>
                </p:oleObj>
              </mc:Choice>
              <mc:Fallback>
                <p:oleObj name="数式" r:id="rId5" imgW="12065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3263" y="3171135"/>
                        <a:ext cx="1809750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オブジェクト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6232588"/>
              </p:ext>
            </p:extLst>
          </p:nvPr>
        </p:nvGraphicFramePr>
        <p:xfrm>
          <a:off x="671513" y="3171135"/>
          <a:ext cx="8382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504" name="数式" r:id="rId7" imgW="558800" imgH="203200" progId="Equation.3">
                  <p:embed/>
                </p:oleObj>
              </mc:Choice>
              <mc:Fallback>
                <p:oleObj name="数式" r:id="rId7" imgW="558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1513" y="3171135"/>
                        <a:ext cx="8382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オブジェクト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9171875"/>
              </p:ext>
            </p:extLst>
          </p:nvPr>
        </p:nvGraphicFramePr>
        <p:xfrm>
          <a:off x="671513" y="3942120"/>
          <a:ext cx="762000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505" name="数式" r:id="rId9" imgW="508000" imgH="190500" progId="Equation.3">
                  <p:embed/>
                </p:oleObj>
              </mc:Choice>
              <mc:Fallback>
                <p:oleObj name="数式" r:id="rId9" imgW="5080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71513" y="3942120"/>
                        <a:ext cx="762000" cy="28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オブジェクト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2244839"/>
              </p:ext>
            </p:extLst>
          </p:nvPr>
        </p:nvGraphicFramePr>
        <p:xfrm>
          <a:off x="1973263" y="3942120"/>
          <a:ext cx="819150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506" name="数式" r:id="rId11" imgW="546100" imgH="190500" progId="Equation.3">
                  <p:embed/>
                </p:oleObj>
              </mc:Choice>
              <mc:Fallback>
                <p:oleObj name="数式" r:id="rId11" imgW="5461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973263" y="3942120"/>
                        <a:ext cx="819150" cy="28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オブジェクト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930072"/>
              </p:ext>
            </p:extLst>
          </p:nvPr>
        </p:nvGraphicFramePr>
        <p:xfrm>
          <a:off x="671513" y="4581128"/>
          <a:ext cx="28194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507" name="数式" r:id="rId13" imgW="1879600" imgH="228600" progId="Equation.3">
                  <p:embed/>
                </p:oleObj>
              </mc:Choice>
              <mc:Fallback>
                <p:oleObj name="数式" r:id="rId13" imgW="1879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71513" y="4581128"/>
                        <a:ext cx="28194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テキスト ボックス 12"/>
          <p:cNvSpPr txBox="1"/>
          <p:nvPr/>
        </p:nvSpPr>
        <p:spPr>
          <a:xfrm>
            <a:off x="227148" y="2719211"/>
            <a:ext cx="1954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行列の形で考える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045848" y="3887164"/>
            <a:ext cx="2141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を満たす</a:t>
            </a:r>
            <a:r>
              <a:rPr kumimoji="1" lang="en-US" altLang="ja-JP" dirty="0" smtClean="0"/>
              <a:t> </a:t>
            </a:r>
            <a:r>
              <a:rPr kumimoji="1" lang="en-US" altLang="ja-JP" i="1" dirty="0" smtClean="0">
                <a:latin typeface="Times New Roman"/>
                <a:cs typeface="Times New Roman"/>
              </a:rPr>
              <a:t>B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を考える</a:t>
            </a:r>
            <a:endParaRPr kumimoji="1" lang="ja-JP" altLang="en-US" dirty="0"/>
          </a:p>
        </p:txBody>
      </p:sp>
      <p:graphicFrame>
        <p:nvGraphicFramePr>
          <p:cNvPr id="15" name="オブジェクト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5952823"/>
              </p:ext>
            </p:extLst>
          </p:nvPr>
        </p:nvGraphicFramePr>
        <p:xfrm>
          <a:off x="690563" y="5278572"/>
          <a:ext cx="8001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508" name="数式" r:id="rId15" imgW="533400" imgH="203200" progId="Equation.3">
                  <p:embed/>
                </p:oleObj>
              </mc:Choice>
              <mc:Fallback>
                <p:oleObj name="数式" r:id="rId15" imgW="533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90563" y="5278572"/>
                        <a:ext cx="8001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テキスト ボックス 16"/>
          <p:cNvSpPr txBox="1"/>
          <p:nvPr/>
        </p:nvSpPr>
        <p:spPr>
          <a:xfrm>
            <a:off x="1973263" y="5229200"/>
            <a:ext cx="248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i="1" dirty="0" smtClean="0">
                <a:latin typeface="Times New Roman"/>
                <a:cs typeface="Times New Roman"/>
              </a:rPr>
              <a:t>S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をコレスキー分解する</a:t>
            </a:r>
            <a:endParaRPr kumimoji="1" lang="ja-JP" altLang="en-US" dirty="0"/>
          </a:p>
        </p:txBody>
      </p:sp>
      <p:graphicFrame>
        <p:nvGraphicFramePr>
          <p:cNvPr id="19" name="オブジェクト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652268"/>
              </p:ext>
            </p:extLst>
          </p:nvPr>
        </p:nvGraphicFramePr>
        <p:xfrm>
          <a:off x="690563" y="5789548"/>
          <a:ext cx="723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509" name="数式" r:id="rId17" imgW="482600" imgH="203200" progId="Equation.3">
                  <p:embed/>
                </p:oleObj>
              </mc:Choice>
              <mc:Fallback>
                <p:oleObj name="数式" r:id="rId17" imgW="4826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90563" y="5789548"/>
                        <a:ext cx="723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テキスト ボックス 19"/>
          <p:cNvSpPr txBox="1"/>
          <p:nvPr/>
        </p:nvSpPr>
        <p:spPr>
          <a:xfrm>
            <a:off x="2001993" y="5754727"/>
            <a:ext cx="914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ととると</a:t>
            </a:r>
            <a:endParaRPr kumimoji="1" lang="ja-JP" altLang="en-US" dirty="0"/>
          </a:p>
        </p:txBody>
      </p:sp>
      <p:graphicFrame>
        <p:nvGraphicFramePr>
          <p:cNvPr id="21" name="オブジェクト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0360907"/>
              </p:ext>
            </p:extLst>
          </p:nvPr>
        </p:nvGraphicFramePr>
        <p:xfrm>
          <a:off x="3102466" y="5789548"/>
          <a:ext cx="283845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510" name="数式" r:id="rId19" imgW="1892300" imgH="228600" progId="Equation.3">
                  <p:embed/>
                </p:oleObj>
              </mc:Choice>
              <mc:Fallback>
                <p:oleObj name="数式" r:id="rId19" imgW="1892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102466" y="5789548"/>
                        <a:ext cx="283845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テキスト ボックス 21"/>
          <p:cNvSpPr txBox="1"/>
          <p:nvPr/>
        </p:nvSpPr>
        <p:spPr>
          <a:xfrm>
            <a:off x="6044166" y="5754727"/>
            <a:ext cx="768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となる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960418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BLAS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&amp;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LAPACK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routines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03648" y="1412776"/>
            <a:ext cx="122341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0000FF"/>
                </a:solidFill>
              </a:rPr>
              <a:t>BLAS 3</a:t>
            </a:r>
          </a:p>
          <a:p>
            <a:pPr marL="285750" indent="-285750">
              <a:buFont typeface="Arial"/>
              <a:buChar char="•"/>
            </a:pPr>
            <a:r>
              <a:rPr kumimoji="1" lang="en-US" altLang="ja-JP" dirty="0" smtClean="0"/>
              <a:t>ZHERK</a:t>
            </a:r>
          </a:p>
          <a:p>
            <a:pPr marL="285750" indent="-285750">
              <a:buFont typeface="Arial"/>
              <a:buChar char="•"/>
            </a:pPr>
            <a:r>
              <a:rPr lang="en-US" altLang="ja-JP" dirty="0" smtClean="0"/>
              <a:t>ZTRMM</a:t>
            </a:r>
          </a:p>
          <a:p>
            <a:endParaRPr kumimoji="1" lang="en-US" altLang="ja-JP" dirty="0" smtClean="0"/>
          </a:p>
          <a:p>
            <a:endParaRPr lang="en-US" altLang="ja-JP" dirty="0"/>
          </a:p>
          <a:p>
            <a:r>
              <a:rPr kumimoji="1" lang="en-US" altLang="ja-JP" dirty="0" smtClean="0">
                <a:solidFill>
                  <a:srgbClr val="0000FF"/>
                </a:solidFill>
              </a:rPr>
              <a:t>LAPACK</a:t>
            </a:r>
          </a:p>
          <a:p>
            <a:pPr marL="285750" indent="-285750">
              <a:buFont typeface="Arial"/>
              <a:buChar char="•"/>
            </a:pPr>
            <a:r>
              <a:rPr kumimoji="1" lang="en-US" altLang="ja-JP" dirty="0" smtClean="0"/>
              <a:t>ZPOTRF</a:t>
            </a:r>
          </a:p>
          <a:p>
            <a:pPr marL="285750" indent="-285750">
              <a:buFont typeface="Arial"/>
              <a:buChar char="•"/>
            </a:pPr>
            <a:r>
              <a:rPr lang="en-US" altLang="ja-JP" dirty="0" smtClean="0"/>
              <a:t>ZTRTRI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992858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3. QR</a:t>
            </a:r>
            <a:r>
              <a:rPr kumimoji="1" lang="ja-JP" altLang="en-US" dirty="0" smtClean="0"/>
              <a:t>分解法</a:t>
            </a:r>
            <a:endParaRPr kumimoji="1" lang="ja-JP" altLang="en-US" dirty="0"/>
          </a:p>
        </p:txBody>
      </p:sp>
      <p:graphicFrame>
        <p:nvGraphicFramePr>
          <p:cNvPr id="3" name="オブジェクト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236086"/>
              </p:ext>
            </p:extLst>
          </p:nvPr>
        </p:nvGraphicFramePr>
        <p:xfrm>
          <a:off x="982663" y="3390900"/>
          <a:ext cx="180975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490" name="数式" r:id="rId3" imgW="1206500" imgH="292100" progId="Equation.3">
                  <p:embed/>
                </p:oleObj>
              </mc:Choice>
              <mc:Fallback>
                <p:oleObj name="数式" r:id="rId3" imgW="12065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2663" y="3390900"/>
                        <a:ext cx="1809750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正方形/長方形 3"/>
          <p:cNvSpPr/>
          <p:nvPr/>
        </p:nvSpPr>
        <p:spPr>
          <a:xfrm>
            <a:off x="887942" y="2219752"/>
            <a:ext cx="1982383" cy="284954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オブジェクト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9625416"/>
              </p:ext>
            </p:extLst>
          </p:nvPr>
        </p:nvGraphicFramePr>
        <p:xfrm>
          <a:off x="1703388" y="1895902"/>
          <a:ext cx="36195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491" name="数式" r:id="rId5" imgW="241300" imgH="215900" progId="Equation.3">
                  <p:embed/>
                </p:oleObj>
              </mc:Choice>
              <mc:Fallback>
                <p:oleObj name="数式" r:id="rId5" imgW="241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03388" y="1895902"/>
                        <a:ext cx="361950" cy="32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オブジェクト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1560138"/>
              </p:ext>
            </p:extLst>
          </p:nvPr>
        </p:nvGraphicFramePr>
        <p:xfrm>
          <a:off x="457200" y="3419475"/>
          <a:ext cx="36195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492" name="数式" r:id="rId7" imgW="241300" imgH="228600" progId="Equation.3">
                  <p:embed/>
                </p:oleObj>
              </mc:Choice>
              <mc:Fallback>
                <p:oleObj name="数式" r:id="rId7" imgW="241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7200" y="3419475"/>
                        <a:ext cx="36195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オブジェクト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1307415"/>
              </p:ext>
            </p:extLst>
          </p:nvPr>
        </p:nvGraphicFramePr>
        <p:xfrm>
          <a:off x="3173535" y="2334986"/>
          <a:ext cx="254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493" name="数式" r:id="rId9" imgW="127000" imgH="101600" progId="Equation.3">
                  <p:embed/>
                </p:oleObj>
              </mc:Choice>
              <mc:Fallback>
                <p:oleObj name="数式" r:id="rId9" imgW="127000" imgH="101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173535" y="2334986"/>
                        <a:ext cx="254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正方形/長方形 8"/>
          <p:cNvSpPr/>
          <p:nvPr/>
        </p:nvSpPr>
        <p:spPr>
          <a:xfrm>
            <a:off x="3673195" y="2219752"/>
            <a:ext cx="1982383" cy="284954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014477" y="2209427"/>
            <a:ext cx="1982383" cy="197443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1" name="オブジェクト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7205034"/>
              </p:ext>
            </p:extLst>
          </p:nvPr>
        </p:nvGraphicFramePr>
        <p:xfrm>
          <a:off x="5706867" y="2335213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494" name="数式" r:id="rId11" imgW="127000" imgH="127000" progId="Equation.3">
                  <p:embed/>
                </p:oleObj>
              </mc:Choice>
              <mc:Fallback>
                <p:oleObj name="数式" r:id="rId11" imgW="127000" imgH="127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706867" y="2335213"/>
                        <a:ext cx="2540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直線コネクタ 12"/>
          <p:cNvCxnSpPr/>
          <p:nvPr/>
        </p:nvCxnSpPr>
        <p:spPr>
          <a:xfrm>
            <a:off x="6014477" y="2219752"/>
            <a:ext cx="1982383" cy="196410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オブジェクト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5362525"/>
              </p:ext>
            </p:extLst>
          </p:nvPr>
        </p:nvGraphicFramePr>
        <p:xfrm>
          <a:off x="4337016" y="3486150"/>
          <a:ext cx="6096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495" name="数式" r:id="rId13" imgW="406400" imgH="228600" progId="Equation.3">
                  <p:embed/>
                </p:oleObj>
              </mc:Choice>
              <mc:Fallback>
                <p:oleObj name="数式" r:id="rId13" imgW="406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337016" y="3486150"/>
                        <a:ext cx="6096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オブジェクト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3010287"/>
              </p:ext>
            </p:extLst>
          </p:nvPr>
        </p:nvGraphicFramePr>
        <p:xfrm>
          <a:off x="6486525" y="3514725"/>
          <a:ext cx="228600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496" name="数式" r:id="rId15" imgW="152400" imgH="165100" progId="Equation.3">
                  <p:embed/>
                </p:oleObj>
              </mc:Choice>
              <mc:Fallback>
                <p:oleObj name="数式" r:id="rId15" imgW="1524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486525" y="3514725"/>
                        <a:ext cx="228600" cy="247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オブジェクト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6032152"/>
              </p:ext>
            </p:extLst>
          </p:nvPr>
        </p:nvGraphicFramePr>
        <p:xfrm>
          <a:off x="7312802" y="2714879"/>
          <a:ext cx="228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497" name="数式" r:id="rId17" imgW="152400" imgH="152400" progId="Equation.3">
                  <p:embed/>
                </p:oleObj>
              </mc:Choice>
              <mc:Fallback>
                <p:oleObj name="数式" r:id="rId17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312802" y="2714879"/>
                        <a:ext cx="2286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1052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QR</a:t>
            </a:r>
            <a:r>
              <a:rPr kumimoji="1" lang="ja-JP" altLang="en-US" dirty="0" smtClean="0"/>
              <a:t>分解のための</a:t>
            </a:r>
            <a:r>
              <a:rPr kumimoji="1" lang="en-US" altLang="ja-JP" dirty="0" smtClean="0"/>
              <a:t>LAPACK</a:t>
            </a:r>
            <a:r>
              <a:rPr kumimoji="1" lang="ja-JP" altLang="en-US" dirty="0" smtClean="0"/>
              <a:t>ルーチン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259632" y="2204864"/>
            <a:ext cx="1261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0000FF"/>
                </a:solidFill>
              </a:rPr>
              <a:t>LAPACK</a:t>
            </a:r>
          </a:p>
          <a:p>
            <a:pPr marL="285750" indent="-285750">
              <a:buFont typeface="Arial"/>
              <a:buChar char="•"/>
            </a:pPr>
            <a:r>
              <a:rPr kumimoji="1" lang="en-US" altLang="ja-JP" dirty="0" smtClean="0"/>
              <a:t>ZGEQRF</a:t>
            </a:r>
            <a:endParaRPr lang="en-US" altLang="ja-JP" dirty="0"/>
          </a:p>
          <a:p>
            <a:pPr marL="285750" indent="-285750">
              <a:buFont typeface="Arial"/>
              <a:buChar char="•"/>
            </a:pPr>
            <a:r>
              <a:rPr kumimoji="1" lang="en-US" altLang="ja-JP" dirty="0" smtClean="0"/>
              <a:t>ZUNGQR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27952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Line 2"/>
          <p:cNvSpPr>
            <a:spLocks noChangeAspect="1" noChangeShapeType="1"/>
          </p:cNvSpPr>
          <p:nvPr/>
        </p:nvSpPr>
        <p:spPr bwMode="auto">
          <a:xfrm>
            <a:off x="295275" y="3143250"/>
            <a:ext cx="1716088" cy="0"/>
          </a:xfrm>
          <a:prstGeom prst="line">
            <a:avLst/>
          </a:prstGeom>
          <a:noFill/>
          <a:ln w="635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graphicFrame>
        <p:nvGraphicFramePr>
          <p:cNvPr id="281603" name="Object 3"/>
          <p:cNvGraphicFramePr>
            <a:graphicFrameLocks noChangeAspect="1"/>
          </p:cNvGraphicFramePr>
          <p:nvPr/>
        </p:nvGraphicFramePr>
        <p:xfrm>
          <a:off x="684213" y="1122363"/>
          <a:ext cx="190500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795" name="数式" r:id="rId5" imgW="1206360" imgH="228600" progId="Equation.3">
                  <p:embed/>
                </p:oleObj>
              </mc:Choice>
              <mc:Fallback>
                <p:oleObj name="数式" r:id="rId5" imgW="1206360" imgH="228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122363"/>
                        <a:ext cx="1905000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1604" name="Object 4"/>
          <p:cNvGraphicFramePr>
            <a:graphicFrameLocks noChangeAspect="1"/>
          </p:cNvGraphicFramePr>
          <p:nvPr/>
        </p:nvGraphicFramePr>
        <p:xfrm>
          <a:off x="684213" y="1482725"/>
          <a:ext cx="2735262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796" name="数式" r:id="rId7" imgW="1688760" imgH="228600" progId="Equation.2">
                  <p:embed/>
                </p:oleObj>
              </mc:Choice>
              <mc:Fallback>
                <p:oleObj name="数式" r:id="rId7" imgW="1688760" imgH="228600" progId="Equation.2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482725"/>
                        <a:ext cx="2735262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1605" name="Object 5"/>
          <p:cNvGraphicFramePr>
            <a:graphicFrameLocks noChangeAspect="1"/>
          </p:cNvGraphicFramePr>
          <p:nvPr/>
        </p:nvGraphicFramePr>
        <p:xfrm>
          <a:off x="673100" y="2778125"/>
          <a:ext cx="2058988" cy="79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797" name="数式" r:id="rId9" imgW="1244520" imgH="482400" progId="Equation.3">
                  <p:embed/>
                </p:oleObj>
              </mc:Choice>
              <mc:Fallback>
                <p:oleObj name="数式" r:id="rId9" imgW="1244520" imgH="482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100" y="2778125"/>
                        <a:ext cx="2058988" cy="795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1606" name="Text Box 6"/>
          <p:cNvSpPr txBox="1">
            <a:spLocks noChangeArrowheads="1"/>
          </p:cNvSpPr>
          <p:nvPr/>
        </p:nvSpPr>
        <p:spPr bwMode="auto">
          <a:xfrm>
            <a:off x="395288" y="762000"/>
            <a:ext cx="28844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solidFill>
                  <a:schemeClr val="accent2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1. Apply impulsive external field</a:t>
            </a:r>
          </a:p>
        </p:txBody>
      </p:sp>
      <p:sp>
        <p:nvSpPr>
          <p:cNvPr id="281607" name="Text Box 7"/>
          <p:cNvSpPr txBox="1">
            <a:spLocks noChangeArrowheads="1"/>
          </p:cNvSpPr>
          <p:nvPr/>
        </p:nvSpPr>
        <p:spPr bwMode="auto">
          <a:xfrm>
            <a:off x="395288" y="1914525"/>
            <a:ext cx="3603625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>
                <a:solidFill>
                  <a:schemeClr val="accent2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2. Calculate dipole moment in time p(t)</a:t>
            </a:r>
          </a:p>
          <a:p>
            <a:endParaRPr lang="en-US" altLang="ja-JP">
              <a:solidFill>
                <a:schemeClr val="accent2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  <a:p>
            <a:r>
              <a:rPr lang="en-US" altLang="ja-JP">
                <a:solidFill>
                  <a:schemeClr val="accent2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3. Time-frequency Fourier transformation</a:t>
            </a:r>
          </a:p>
        </p:txBody>
      </p:sp>
      <p:pic>
        <p:nvPicPr>
          <p:cNvPr id="281608" name="Picture 8" descr="C2H4Lt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549275"/>
            <a:ext cx="3897312" cy="242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1609" name="Picture 9" descr="C2H4Ls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3716338"/>
            <a:ext cx="3414713" cy="29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1610" name="Line 10"/>
          <p:cNvSpPr>
            <a:spLocks noChangeShapeType="1"/>
          </p:cNvSpPr>
          <p:nvPr/>
        </p:nvSpPr>
        <p:spPr bwMode="auto">
          <a:xfrm>
            <a:off x="6659563" y="2852738"/>
            <a:ext cx="0" cy="433387"/>
          </a:xfrm>
          <a:prstGeom prst="line">
            <a:avLst/>
          </a:prstGeom>
          <a:noFill/>
          <a:ln w="63500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81611" name="Text Box 11"/>
          <p:cNvSpPr txBox="1">
            <a:spLocks noChangeArrowheads="1"/>
          </p:cNvSpPr>
          <p:nvPr/>
        </p:nvSpPr>
        <p:spPr bwMode="auto">
          <a:xfrm>
            <a:off x="6156325" y="188913"/>
            <a:ext cx="16129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1800">
                <a:latin typeface="Times New Roman" charset="0"/>
                <a:ea typeface="ＭＳ Ｐゴシック" charset="0"/>
                <a:cs typeface="ＭＳ Ｐゴシック" charset="0"/>
              </a:rPr>
              <a:t>Dipole moment</a:t>
            </a:r>
          </a:p>
        </p:txBody>
      </p:sp>
      <p:sp>
        <p:nvSpPr>
          <p:cNvPr id="281612" name="Text Box 12"/>
          <p:cNvSpPr txBox="1">
            <a:spLocks noChangeArrowheads="1"/>
          </p:cNvSpPr>
          <p:nvPr/>
        </p:nvSpPr>
        <p:spPr bwMode="auto">
          <a:xfrm>
            <a:off x="6011863" y="3357563"/>
            <a:ext cx="1879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 sz="1800">
                <a:latin typeface="Times New Roman" charset="0"/>
                <a:ea typeface="ＭＳ Ｐゴシック" charset="0"/>
                <a:cs typeface="ＭＳ Ｐゴシック" charset="0"/>
              </a:rPr>
              <a:t>Oscillator strength</a:t>
            </a:r>
          </a:p>
        </p:txBody>
      </p:sp>
      <p:sp>
        <p:nvSpPr>
          <p:cNvPr id="281613" name="Text Box 13"/>
          <p:cNvSpPr txBox="1">
            <a:spLocks noChangeArrowheads="1"/>
          </p:cNvSpPr>
          <p:nvPr/>
        </p:nvSpPr>
        <p:spPr bwMode="auto">
          <a:xfrm>
            <a:off x="684213" y="6446838"/>
            <a:ext cx="47371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 sz="1800">
                <a:solidFill>
                  <a:srgbClr val="FF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Whole spectrum from single real-time calculation</a:t>
            </a:r>
          </a:p>
        </p:txBody>
      </p:sp>
      <p:sp>
        <p:nvSpPr>
          <p:cNvPr id="281615" name="Text Box 15"/>
          <p:cNvSpPr txBox="1">
            <a:spLocks noChangeArrowheads="1"/>
          </p:cNvSpPr>
          <p:nvPr/>
        </p:nvSpPr>
        <p:spPr bwMode="auto">
          <a:xfrm>
            <a:off x="395288" y="260350"/>
            <a:ext cx="49736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/>
              <a:t>Linear response calculation in real-time</a:t>
            </a:r>
          </a:p>
        </p:txBody>
      </p:sp>
      <p:pic>
        <p:nvPicPr>
          <p:cNvPr id="2" name="C2H4L_xz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11560" y="3645024"/>
            <a:ext cx="2304256" cy="230425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部分対角化計算への</a:t>
            </a:r>
            <a:r>
              <a:rPr kumimoji="1" lang="en-US" altLang="ja-JP" dirty="0" smtClean="0"/>
              <a:t>BLAS</a:t>
            </a:r>
            <a:r>
              <a:rPr kumimoji="1" lang="ja-JP" altLang="en-US" dirty="0" smtClean="0"/>
              <a:t>の応用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83568" y="2276872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行列要素計算</a:t>
            </a:r>
            <a:endParaRPr kumimoji="1" lang="en-US" altLang="ja-JP" dirty="0" smtClean="0"/>
          </a:p>
          <a:p>
            <a:endParaRPr lang="en-US" altLang="ja-JP" dirty="0"/>
          </a:p>
          <a:p>
            <a:r>
              <a:rPr kumimoji="1" lang="en-US" altLang="ja-JP" dirty="0" smtClean="0"/>
              <a:t>zher2k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99592" y="4221088"/>
            <a:ext cx="7769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回転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en-US" altLang="ja-JP" dirty="0" err="1" smtClean="0"/>
              <a:t>zgemm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447771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Conjuga</a:t>
            </a:r>
            <a:r>
              <a:rPr lang="ja-JP" altLang="ja-JP" dirty="0" smtClean="0"/>
              <a:t>t</a:t>
            </a:r>
            <a:r>
              <a:rPr lang="en-US" altLang="ja-JP" dirty="0" smtClean="0"/>
              <a:t>e-Gradient</a:t>
            </a:r>
            <a:r>
              <a:rPr lang="ja-JP" altLang="en-US" dirty="0" smtClean="0"/>
              <a:t> </a:t>
            </a:r>
            <a:r>
              <a:rPr lang="en-US" altLang="ja-JP" dirty="0" smtClean="0"/>
              <a:t>Method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D95B73-4259-424F-97B8-CA0C55AE48C6}" type="slidenum">
              <a:rPr lang="en-US" altLang="ja-JP" smtClean="0"/>
              <a:pPr>
                <a:defRPr/>
              </a:pPr>
              <a:t>41</a:t>
            </a:fld>
            <a:endParaRPr lang="en-US" altLang="ja-JP"/>
          </a:p>
        </p:txBody>
      </p:sp>
      <p:graphicFrame>
        <p:nvGraphicFramePr>
          <p:cNvPr id="4" name="オブジェクト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276692"/>
              </p:ext>
            </p:extLst>
          </p:nvPr>
        </p:nvGraphicFramePr>
        <p:xfrm>
          <a:off x="1403648" y="2060848"/>
          <a:ext cx="95250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3" name="数式" r:id="rId3" imgW="635000" imgH="241300" progId="Equation.3">
                  <p:embed/>
                </p:oleObj>
              </mc:Choice>
              <mc:Fallback>
                <p:oleObj name="数式" r:id="rId3" imgW="6350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2060848"/>
                        <a:ext cx="952500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テキスト ボックス 4"/>
          <p:cNvSpPr txBox="1"/>
          <p:nvPr/>
        </p:nvSpPr>
        <p:spPr>
          <a:xfrm>
            <a:off x="467544" y="1412776"/>
            <a:ext cx="2827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Linear system of equation</a:t>
            </a:r>
            <a:endParaRPr kumimoji="1" lang="ja-JP" altLang="en-US" dirty="0"/>
          </a:p>
        </p:txBody>
      </p:sp>
      <p:graphicFrame>
        <p:nvGraphicFramePr>
          <p:cNvPr id="6" name="オブジェクト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2233375"/>
              </p:ext>
            </p:extLst>
          </p:nvPr>
        </p:nvGraphicFramePr>
        <p:xfrm>
          <a:off x="5652120" y="1974354"/>
          <a:ext cx="22479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4" name="数式" r:id="rId5" imgW="1498600" imgH="393700" progId="Equation.3">
                  <p:embed/>
                </p:oleObj>
              </mc:Choice>
              <mc:Fallback>
                <p:oleObj name="数式" r:id="rId5" imgW="14986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120" y="1974354"/>
                        <a:ext cx="224790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テキスト ボックス 8"/>
          <p:cNvSpPr txBox="1"/>
          <p:nvPr/>
        </p:nvSpPr>
        <p:spPr>
          <a:xfrm>
            <a:off x="5652120" y="2708920"/>
            <a:ext cx="2569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minimize </a:t>
            </a:r>
            <a:r>
              <a:rPr kumimoji="1" lang="en-US" altLang="ja-JP" i="1" dirty="0" smtClean="0">
                <a:latin typeface="Times New Roman"/>
                <a:cs typeface="Times New Roman"/>
              </a:rPr>
              <a:t>F</a:t>
            </a:r>
            <a:r>
              <a:rPr kumimoji="1" lang="en-US" altLang="ja-JP" dirty="0" smtClean="0">
                <a:latin typeface="Times New Roman"/>
                <a:cs typeface="Times New Roman"/>
              </a:rPr>
              <a:t>(</a:t>
            </a:r>
            <a:r>
              <a:rPr kumimoji="1" lang="en-US" altLang="ja-JP" i="1" dirty="0" smtClean="0">
                <a:latin typeface="Times New Roman"/>
                <a:cs typeface="Times New Roman"/>
              </a:rPr>
              <a:t>x</a:t>
            </a:r>
            <a:r>
              <a:rPr kumimoji="1" lang="en-US" altLang="ja-JP" dirty="0" smtClean="0">
                <a:latin typeface="Times New Roman"/>
                <a:cs typeface="Times New Roman"/>
              </a:rPr>
              <a:t>)</a:t>
            </a:r>
            <a:r>
              <a:rPr kumimoji="1" lang="en-US" altLang="ja-JP" dirty="0" smtClean="0"/>
              <a:t> ( </a:t>
            </a:r>
            <a:r>
              <a:rPr kumimoji="1" lang="en-US" altLang="ja-JP" dirty="0" err="1" smtClean="0"/>
              <a:t>w.r.t</a:t>
            </a:r>
            <a:r>
              <a:rPr kumimoji="1" lang="en-US" altLang="ja-JP" dirty="0" smtClean="0"/>
              <a:t>. </a:t>
            </a:r>
            <a:r>
              <a:rPr lang="en-US" altLang="ja-JP" i="1" dirty="0">
                <a:latin typeface="Times New Roman"/>
                <a:cs typeface="Times New Roman"/>
              </a:rPr>
              <a:t>x</a:t>
            </a:r>
            <a:r>
              <a:rPr kumimoji="1" lang="en-US" altLang="ja-JP" dirty="0" smtClean="0"/>
              <a:t> )</a:t>
            </a:r>
            <a:endParaRPr kumimoji="1" lang="ja-JP" altLang="en-US" dirty="0"/>
          </a:p>
        </p:txBody>
      </p:sp>
      <p:graphicFrame>
        <p:nvGraphicFramePr>
          <p:cNvPr id="12" name="オブジェクト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2433952"/>
              </p:ext>
            </p:extLst>
          </p:nvPr>
        </p:nvGraphicFramePr>
        <p:xfrm>
          <a:off x="1331640" y="2564904"/>
          <a:ext cx="1295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" name="数式" r:id="rId7" imgW="863600" imgH="254000" progId="Equation.3">
                  <p:embed/>
                </p:oleObj>
              </mc:Choice>
              <mc:Fallback>
                <p:oleObj name="数式" r:id="rId7" imgW="8636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2564904"/>
                        <a:ext cx="12954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テキスト ボックス 13"/>
          <p:cNvSpPr txBox="1"/>
          <p:nvPr/>
        </p:nvSpPr>
        <p:spPr>
          <a:xfrm>
            <a:off x="5148064" y="1412776"/>
            <a:ext cx="2583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 minimization problem</a:t>
            </a:r>
            <a:endParaRPr kumimoji="1" lang="ja-JP" altLang="en-US" dirty="0"/>
          </a:p>
        </p:txBody>
      </p:sp>
      <p:sp>
        <p:nvSpPr>
          <p:cNvPr id="15" name="角丸四角形 14"/>
          <p:cNvSpPr/>
          <p:nvPr/>
        </p:nvSpPr>
        <p:spPr>
          <a:xfrm>
            <a:off x="899592" y="1916832"/>
            <a:ext cx="2232248" cy="108012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角丸四角形 15"/>
          <p:cNvSpPr/>
          <p:nvPr/>
        </p:nvSpPr>
        <p:spPr>
          <a:xfrm>
            <a:off x="5148064" y="1916832"/>
            <a:ext cx="3384376" cy="1296144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左右矢印 16"/>
          <p:cNvSpPr/>
          <p:nvPr/>
        </p:nvSpPr>
        <p:spPr>
          <a:xfrm>
            <a:off x="3491880" y="2276872"/>
            <a:ext cx="1296144" cy="288032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563888" y="1916832"/>
            <a:ext cx="1237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equivalent</a:t>
            </a:r>
            <a:endParaRPr kumimoji="1"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035469" y="836712"/>
            <a:ext cx="3108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M. R. </a:t>
            </a:r>
            <a:r>
              <a:rPr kumimoji="1" lang="en-US" altLang="ja-JP" sz="1400" dirty="0" err="1" smtClean="0"/>
              <a:t>Hestenes</a:t>
            </a:r>
            <a:r>
              <a:rPr lang="en-US" altLang="ja-JP" sz="1400" dirty="0"/>
              <a:t> </a:t>
            </a:r>
            <a:r>
              <a:rPr lang="en-US" altLang="ja-JP" sz="1400" dirty="0" smtClean="0"/>
              <a:t>and E. </a:t>
            </a:r>
            <a:r>
              <a:rPr lang="en-US" altLang="ja-JP" sz="1400" dirty="0" err="1" smtClean="0"/>
              <a:t>Stiefel</a:t>
            </a:r>
            <a:r>
              <a:rPr lang="en-US" altLang="ja-JP" sz="1400" dirty="0" smtClean="0"/>
              <a:t> (1952)</a:t>
            </a:r>
            <a:endParaRPr kumimoji="1" lang="ja-JP" altLang="en-US" sz="1400" dirty="0"/>
          </a:p>
        </p:txBody>
      </p:sp>
      <p:graphicFrame>
        <p:nvGraphicFramePr>
          <p:cNvPr id="20" name="オブジェクト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5480252"/>
              </p:ext>
            </p:extLst>
          </p:nvPr>
        </p:nvGraphicFramePr>
        <p:xfrm>
          <a:off x="395536" y="3861048"/>
          <a:ext cx="150495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" name="数式" r:id="rId9" imgW="1003300" imgH="241300" progId="Equation.3">
                  <p:embed/>
                </p:oleObj>
              </mc:Choice>
              <mc:Fallback>
                <p:oleObj name="数式" r:id="rId9" imgW="10033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3861048"/>
                        <a:ext cx="1504950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オブジェクト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8954325"/>
              </p:ext>
            </p:extLst>
          </p:nvPr>
        </p:nvGraphicFramePr>
        <p:xfrm>
          <a:off x="2051720" y="3861048"/>
          <a:ext cx="120015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" name="数式" r:id="rId11" imgW="800100" imgH="241300" progId="Equation.3">
                  <p:embed/>
                </p:oleObj>
              </mc:Choice>
              <mc:Fallback>
                <p:oleObj name="数式" r:id="rId11" imgW="8001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3861048"/>
                        <a:ext cx="1200150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オブジェクト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922719"/>
              </p:ext>
            </p:extLst>
          </p:nvPr>
        </p:nvGraphicFramePr>
        <p:xfrm>
          <a:off x="395536" y="4365104"/>
          <a:ext cx="91440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" name="数式" r:id="rId13" imgW="609600" imgH="241300" progId="Equation.3">
                  <p:embed/>
                </p:oleObj>
              </mc:Choice>
              <mc:Fallback>
                <p:oleObj name="数式" r:id="rId13" imgW="6096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4365104"/>
                        <a:ext cx="914400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オブジェクト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6248019"/>
              </p:ext>
            </p:extLst>
          </p:nvPr>
        </p:nvGraphicFramePr>
        <p:xfrm>
          <a:off x="3923928" y="3789040"/>
          <a:ext cx="144780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9" name="数式" r:id="rId15" imgW="965200" imgH="469900" progId="Equation.3">
                  <p:embed/>
                </p:oleObj>
              </mc:Choice>
              <mc:Fallback>
                <p:oleObj name="数式" r:id="rId15" imgW="9652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28" y="3789040"/>
                        <a:ext cx="1447800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オブジェクト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6296917"/>
              </p:ext>
            </p:extLst>
          </p:nvPr>
        </p:nvGraphicFramePr>
        <p:xfrm>
          <a:off x="3923928" y="4797152"/>
          <a:ext cx="184785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0" name="数式" r:id="rId17" imgW="1231900" imgH="241300" progId="Equation.3">
                  <p:embed/>
                </p:oleObj>
              </mc:Choice>
              <mc:Fallback>
                <p:oleObj name="数式" r:id="rId17" imgW="12319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28" y="4797152"/>
                        <a:ext cx="1847850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オブジェクト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4951643"/>
              </p:ext>
            </p:extLst>
          </p:nvPr>
        </p:nvGraphicFramePr>
        <p:xfrm>
          <a:off x="3923928" y="5373216"/>
          <a:ext cx="188595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1" name="数式" r:id="rId19" imgW="1257300" imgH="241300" progId="Equation.3">
                  <p:embed/>
                </p:oleObj>
              </mc:Choice>
              <mc:Fallback>
                <p:oleObj name="数式" r:id="rId19" imgW="12573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28" y="5373216"/>
                        <a:ext cx="1885950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オブジェクト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6771913"/>
              </p:ext>
            </p:extLst>
          </p:nvPr>
        </p:nvGraphicFramePr>
        <p:xfrm>
          <a:off x="6588224" y="3789040"/>
          <a:ext cx="173355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2" name="数式" r:id="rId21" imgW="1155700" imgH="469900" progId="Equation.3">
                  <p:embed/>
                </p:oleObj>
              </mc:Choice>
              <mc:Fallback>
                <p:oleObj name="数式" r:id="rId21" imgW="11557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224" y="3789040"/>
                        <a:ext cx="1733550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オブジェクト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8588654"/>
              </p:ext>
            </p:extLst>
          </p:nvPr>
        </p:nvGraphicFramePr>
        <p:xfrm>
          <a:off x="6588224" y="4725144"/>
          <a:ext cx="192405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3" name="数式" r:id="rId23" imgW="1282700" imgH="241300" progId="Equation.3">
                  <p:embed/>
                </p:oleObj>
              </mc:Choice>
              <mc:Fallback>
                <p:oleObj name="数式" r:id="rId23" imgW="12827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224" y="4725144"/>
                        <a:ext cx="1924050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角丸四角形 27"/>
          <p:cNvSpPr/>
          <p:nvPr/>
        </p:nvSpPr>
        <p:spPr>
          <a:xfrm>
            <a:off x="107504" y="3501008"/>
            <a:ext cx="8928992" cy="2520280"/>
          </a:xfrm>
          <a:prstGeom prst="roundRect">
            <a:avLst>
              <a:gd name="adj" fmla="val 10818"/>
            </a:avLst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角丸四角形 28"/>
          <p:cNvSpPr/>
          <p:nvPr/>
        </p:nvSpPr>
        <p:spPr>
          <a:xfrm>
            <a:off x="3563888" y="3573016"/>
            <a:ext cx="5256584" cy="2376264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6948264" y="5373216"/>
            <a:ext cx="1570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Times New Roman"/>
                <a:cs typeface="Times New Roman"/>
              </a:rPr>
              <a:t>(</a:t>
            </a:r>
            <a:r>
              <a:rPr kumimoji="1" lang="en-US" altLang="ja-JP" i="1" dirty="0" smtClean="0">
                <a:latin typeface="Times New Roman"/>
                <a:cs typeface="Times New Roman"/>
              </a:rPr>
              <a:t> k</a:t>
            </a:r>
            <a:r>
              <a:rPr kumimoji="1" lang="en-US" altLang="ja-JP" dirty="0" smtClean="0">
                <a:latin typeface="Times New Roman"/>
                <a:cs typeface="Times New Roman"/>
              </a:rPr>
              <a:t> = 0,1,2,‥ )</a:t>
            </a:r>
            <a:endParaRPr kumimoji="1" lang="ja-JP" altLang="en-US" dirty="0">
              <a:latin typeface="Times New Roman"/>
              <a:cs typeface="Times New Roman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107504" y="3140968"/>
            <a:ext cx="1172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Algorithm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087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6" grpId="0" animBg="1"/>
      <p:bldP spid="17" grpId="0" animBg="1"/>
      <p:bldP spid="18" grpId="0"/>
      <p:bldP spid="28" grpId="0" animBg="1"/>
      <p:bldP spid="29" grpId="0" animBg="1"/>
      <p:bldP spid="30" grpId="0"/>
      <p:bldP spid="3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3200" dirty="0" smtClean="0"/>
              <a:t>CG</a:t>
            </a:r>
            <a:r>
              <a:rPr kumimoji="1" lang="ja-JP" altLang="en-US" sz="3200" dirty="0" smtClean="0"/>
              <a:t> </a:t>
            </a:r>
            <a:r>
              <a:rPr kumimoji="1" lang="en-US" altLang="ja-JP" sz="3200" dirty="0" smtClean="0"/>
              <a:t>method</a:t>
            </a:r>
            <a:r>
              <a:rPr kumimoji="1" lang="ja-JP" altLang="en-US" sz="3200" dirty="0" smtClean="0"/>
              <a:t> </a:t>
            </a:r>
            <a:r>
              <a:rPr kumimoji="1" lang="en-US" altLang="ja-JP" sz="3200" dirty="0" smtClean="0"/>
              <a:t>for</a:t>
            </a:r>
            <a:r>
              <a:rPr kumimoji="1" lang="ja-JP" altLang="en-US" sz="3200" dirty="0" smtClean="0"/>
              <a:t> </a:t>
            </a:r>
            <a:r>
              <a:rPr kumimoji="1" lang="en-US" altLang="ja-JP" sz="3200" dirty="0" smtClean="0"/>
              <a:t>general</a:t>
            </a:r>
            <a:r>
              <a:rPr kumimoji="1" lang="ja-JP" altLang="en-US" sz="3200" dirty="0" smtClean="0"/>
              <a:t> </a:t>
            </a:r>
            <a:r>
              <a:rPr kumimoji="1" lang="en-US" altLang="ja-JP" sz="3200" dirty="0" smtClean="0"/>
              <a:t>minimization</a:t>
            </a:r>
            <a:r>
              <a:rPr kumimoji="1" lang="ja-JP" altLang="en-US" sz="3200" dirty="0" smtClean="0"/>
              <a:t> </a:t>
            </a:r>
            <a:r>
              <a:rPr kumimoji="1" lang="en-US" altLang="ja-JP" sz="3200" dirty="0" smtClean="0"/>
              <a:t>problems</a:t>
            </a:r>
            <a:endParaRPr kumimoji="1" lang="ja-JP" altLang="en-US" sz="32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D95B73-4259-424F-97B8-CA0C55AE48C6}" type="slidenum">
              <a:rPr lang="en-US" altLang="ja-JP" smtClean="0"/>
              <a:pPr>
                <a:defRPr/>
              </a:pPr>
              <a:t>42</a:t>
            </a:fld>
            <a:endParaRPr lang="en-US" altLang="ja-JP"/>
          </a:p>
        </p:txBody>
      </p:sp>
      <p:graphicFrame>
        <p:nvGraphicFramePr>
          <p:cNvPr id="4" name="オブジェクト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461603"/>
              </p:ext>
            </p:extLst>
          </p:nvPr>
        </p:nvGraphicFramePr>
        <p:xfrm>
          <a:off x="1043608" y="1916832"/>
          <a:ext cx="441960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614" name="数式" r:id="rId3" imgW="2946400" imgH="520700" progId="Equation.3">
                  <p:embed/>
                </p:oleObj>
              </mc:Choice>
              <mc:Fallback>
                <p:oleObj name="数式" r:id="rId3" imgW="2946400" imgH="520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1916832"/>
                        <a:ext cx="4419600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オブジェクト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3094454"/>
              </p:ext>
            </p:extLst>
          </p:nvPr>
        </p:nvGraphicFramePr>
        <p:xfrm>
          <a:off x="1403648" y="3501008"/>
          <a:ext cx="97155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615" name="数式" r:id="rId5" imgW="647700" imgH="393700" progId="Equation.3">
                  <p:embed/>
                </p:oleObj>
              </mc:Choice>
              <mc:Fallback>
                <p:oleObj name="数式" r:id="rId5" imgW="6477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3501008"/>
                        <a:ext cx="97155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直線矢印コネクタ 6"/>
          <p:cNvCxnSpPr/>
          <p:nvPr/>
        </p:nvCxnSpPr>
        <p:spPr>
          <a:xfrm>
            <a:off x="2771800" y="3789040"/>
            <a:ext cx="15121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オブジェクト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3313392"/>
              </p:ext>
            </p:extLst>
          </p:nvPr>
        </p:nvGraphicFramePr>
        <p:xfrm>
          <a:off x="4773613" y="3471863"/>
          <a:ext cx="24193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616" name="数式" r:id="rId7" imgW="1612900" imgH="431800" progId="Equation.3">
                  <p:embed/>
                </p:oleObj>
              </mc:Choice>
              <mc:Fallback>
                <p:oleObj name="数式" r:id="rId7" imgW="16129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3613" y="3471863"/>
                        <a:ext cx="241935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オブジェクト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9244505"/>
              </p:ext>
            </p:extLst>
          </p:nvPr>
        </p:nvGraphicFramePr>
        <p:xfrm>
          <a:off x="2555776" y="5013176"/>
          <a:ext cx="158115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617" name="数式" r:id="rId9" imgW="1054100" imgH="469900" progId="Equation.3">
                  <p:embed/>
                </p:oleObj>
              </mc:Choice>
              <mc:Fallback>
                <p:oleObj name="数式" r:id="rId9" imgW="10541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776" y="5013176"/>
                        <a:ext cx="1581150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テキスト ボックス 9"/>
          <p:cNvSpPr txBox="1"/>
          <p:nvPr/>
        </p:nvSpPr>
        <p:spPr>
          <a:xfrm>
            <a:off x="611560" y="5157192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minimization of </a:t>
            </a:r>
            <a:endParaRPr kumimoji="1" lang="ja-JP" altLang="en-US" dirty="0"/>
          </a:p>
        </p:txBody>
      </p:sp>
      <p:cxnSp>
        <p:nvCxnSpPr>
          <p:cNvPr id="12" name="直線矢印コネクタ 11"/>
          <p:cNvCxnSpPr/>
          <p:nvPr/>
        </p:nvCxnSpPr>
        <p:spPr>
          <a:xfrm>
            <a:off x="4572000" y="5373216"/>
            <a:ext cx="10801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5980898" y="5013176"/>
            <a:ext cx="2263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Equivalent to an</a:t>
            </a:r>
          </a:p>
          <a:p>
            <a:r>
              <a:rPr kumimoji="1" lang="en-US" altLang="ja-JP" dirty="0" smtClean="0"/>
              <a:t> eigenvalue problem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55576" y="1268760"/>
            <a:ext cx="3148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Let </a:t>
            </a:r>
            <a:r>
              <a:rPr kumimoji="1" lang="en-US" altLang="ja-JP" b="1" dirty="0" smtClean="0">
                <a:latin typeface="Times New Roman"/>
                <a:cs typeface="Times New Roman"/>
              </a:rPr>
              <a:t>x</a:t>
            </a:r>
            <a:r>
              <a:rPr kumimoji="1" lang="en-US" altLang="ja-JP" baseline="30000" dirty="0" smtClean="0">
                <a:latin typeface="Times New Roman"/>
                <a:cs typeface="Times New Roman"/>
              </a:rPr>
              <a:t>0</a:t>
            </a:r>
            <a:r>
              <a:rPr kumimoji="1" lang="en-US" altLang="ja-JP" dirty="0" smtClean="0"/>
              <a:t> give the minimum of </a:t>
            </a:r>
            <a:r>
              <a:rPr kumimoji="1" lang="en-US" altLang="ja-JP" i="1" dirty="0" smtClean="0">
                <a:latin typeface="Times New Roman"/>
                <a:cs typeface="Times New Roman"/>
              </a:rPr>
              <a:t>F</a:t>
            </a:r>
            <a:endParaRPr kumimoji="1" lang="ja-JP" altLang="en-US" i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7685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Preconditioning</a:t>
            </a:r>
            <a:endParaRPr kumimoji="1" lang="ja-JP" altLang="en-US" dirty="0"/>
          </a:p>
        </p:txBody>
      </p:sp>
      <p:graphicFrame>
        <p:nvGraphicFramePr>
          <p:cNvPr id="3" name="オブジェクト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2560468"/>
              </p:ext>
            </p:extLst>
          </p:nvPr>
        </p:nvGraphicFramePr>
        <p:xfrm>
          <a:off x="467544" y="1700808"/>
          <a:ext cx="8382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54" name="数式" r:id="rId3" imgW="838200" imgH="546100" progId="Equation.3">
                  <p:embed/>
                </p:oleObj>
              </mc:Choice>
              <mc:Fallback>
                <p:oleObj name="数式" r:id="rId3" imgW="838200" imgH="546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7544" y="1700808"/>
                        <a:ext cx="838200" cy="54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オブジェクト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5998012"/>
              </p:ext>
            </p:extLst>
          </p:nvPr>
        </p:nvGraphicFramePr>
        <p:xfrm>
          <a:off x="2051720" y="1772816"/>
          <a:ext cx="19304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55" name="数式" r:id="rId5" imgW="1930400" imgH="495300" progId="Equation.3">
                  <p:embed/>
                </p:oleObj>
              </mc:Choice>
              <mc:Fallback>
                <p:oleObj name="数式" r:id="rId5" imgW="19304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51720" y="1772816"/>
                        <a:ext cx="19304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オブジェクト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2136158"/>
              </p:ext>
            </p:extLst>
          </p:nvPr>
        </p:nvGraphicFramePr>
        <p:xfrm>
          <a:off x="2051720" y="2708920"/>
          <a:ext cx="42037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56" name="数式" r:id="rId7" imgW="4203700" imgH="469900" progId="Equation.3">
                  <p:embed/>
                </p:oleObj>
              </mc:Choice>
              <mc:Fallback>
                <p:oleObj name="数式" r:id="rId7" imgW="42037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51720" y="2708920"/>
                        <a:ext cx="42037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オブジェクト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2548632"/>
              </p:ext>
            </p:extLst>
          </p:nvPr>
        </p:nvGraphicFramePr>
        <p:xfrm>
          <a:off x="467544" y="3645024"/>
          <a:ext cx="5207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57" name="数式" r:id="rId9" imgW="520700" imgH="190500" progId="Equation.3">
                  <p:embed/>
                </p:oleObj>
              </mc:Choice>
              <mc:Fallback>
                <p:oleObj name="数式" r:id="rId9" imgW="5207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7544" y="3645024"/>
                        <a:ext cx="5207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オブジェクト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2306402"/>
              </p:ext>
            </p:extLst>
          </p:nvPr>
        </p:nvGraphicFramePr>
        <p:xfrm>
          <a:off x="6130925" y="3500438"/>
          <a:ext cx="24003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58" name="数式" r:id="rId11" imgW="2400300" imgH="482600" progId="Equation.3">
                  <p:embed/>
                </p:oleObj>
              </mc:Choice>
              <mc:Fallback>
                <p:oleObj name="数式" r:id="rId11" imgW="24003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30925" y="3500438"/>
                        <a:ext cx="2400300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オブジェクト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7123033"/>
              </p:ext>
            </p:extLst>
          </p:nvPr>
        </p:nvGraphicFramePr>
        <p:xfrm>
          <a:off x="2051720" y="5733256"/>
          <a:ext cx="876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59" name="数式" r:id="rId13" imgW="876300" imgH="215900" progId="Equation.3">
                  <p:embed/>
                </p:oleObj>
              </mc:Choice>
              <mc:Fallback>
                <p:oleObj name="数式" r:id="rId13" imgW="876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51720" y="5733256"/>
                        <a:ext cx="876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オブジェクト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2454175"/>
              </p:ext>
            </p:extLst>
          </p:nvPr>
        </p:nvGraphicFramePr>
        <p:xfrm>
          <a:off x="5076056" y="1772816"/>
          <a:ext cx="736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60" name="数式" r:id="rId15" imgW="736600" imgH="457200" progId="Equation.3">
                  <p:embed/>
                </p:oleObj>
              </mc:Choice>
              <mc:Fallback>
                <p:oleObj name="数式" r:id="rId15" imgW="7366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076056" y="1772816"/>
                        <a:ext cx="7366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オブジェクト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1400192"/>
              </p:ext>
            </p:extLst>
          </p:nvPr>
        </p:nvGraphicFramePr>
        <p:xfrm>
          <a:off x="2051720" y="3501008"/>
          <a:ext cx="33147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61" name="数式" r:id="rId17" imgW="3314700" imgH="469900" progId="Equation.3">
                  <p:embed/>
                </p:oleObj>
              </mc:Choice>
              <mc:Fallback>
                <p:oleObj name="数式" r:id="rId17" imgW="33147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051720" y="3501008"/>
                        <a:ext cx="33147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オブジェクト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8179673"/>
              </p:ext>
            </p:extLst>
          </p:nvPr>
        </p:nvGraphicFramePr>
        <p:xfrm>
          <a:off x="2051720" y="4581128"/>
          <a:ext cx="28956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62" name="数式" r:id="rId19" imgW="2895600" imgH="482600" progId="Equation.3">
                  <p:embed/>
                </p:oleObj>
              </mc:Choice>
              <mc:Fallback>
                <p:oleObj name="数式" r:id="rId19" imgW="28956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051720" y="4581128"/>
                        <a:ext cx="2895600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オブジェクト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178571"/>
              </p:ext>
            </p:extLst>
          </p:nvPr>
        </p:nvGraphicFramePr>
        <p:xfrm>
          <a:off x="6084168" y="4365104"/>
          <a:ext cx="1854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63" name="数式" r:id="rId21" imgW="1854200" imgH="863600" progId="Equation.3">
                  <p:embed/>
                </p:oleObj>
              </mc:Choice>
              <mc:Fallback>
                <p:oleObj name="数式" r:id="rId21" imgW="1854200" imgH="863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084168" y="4365104"/>
                        <a:ext cx="1854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直線矢印コネクタ 17"/>
          <p:cNvCxnSpPr/>
          <p:nvPr/>
        </p:nvCxnSpPr>
        <p:spPr bwMode="auto">
          <a:xfrm>
            <a:off x="5220072" y="4797152"/>
            <a:ext cx="720080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692185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その他</a:t>
            </a:r>
            <a:r>
              <a:rPr lang="ja-JP" altLang="en-US" dirty="0" smtClean="0"/>
              <a:t>の処理の実装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SCF</a:t>
            </a:r>
            <a:r>
              <a:rPr kumimoji="1" lang="ja-JP" altLang="en-US" dirty="0" smtClean="0"/>
              <a:t>計算の収束判定処理</a:t>
            </a:r>
            <a:endParaRPr kumimoji="1" lang="en-US" altLang="ja-JP" dirty="0" smtClean="0"/>
          </a:p>
          <a:p>
            <a:endParaRPr lang="en-US" altLang="ja-JP" dirty="0"/>
          </a:p>
          <a:p>
            <a:r>
              <a:rPr kumimoji="1" lang="ja-JP" altLang="en-US" dirty="0" smtClean="0"/>
              <a:t>データの保存</a:t>
            </a:r>
            <a:endParaRPr kumimoji="1" lang="en-US" altLang="ja-JP" dirty="0" smtClean="0"/>
          </a:p>
          <a:p>
            <a:endParaRPr lang="en-US" altLang="ja-JP" dirty="0"/>
          </a:p>
          <a:p>
            <a:r>
              <a:rPr kumimoji="1" lang="en-US" altLang="ja-JP" dirty="0" smtClean="0"/>
              <a:t>‥‥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32675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実習（</a:t>
            </a:r>
            <a:r>
              <a:rPr kumimoji="1" lang="ja-JP" altLang="en-US" dirty="0" smtClean="0"/>
              <a:t>全エネルギー計算）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H</a:t>
            </a:r>
            <a:r>
              <a:rPr kumimoji="1" lang="en-US" altLang="ja-JP" baseline="-25000" dirty="0" smtClean="0"/>
              <a:t>2</a:t>
            </a:r>
            <a:r>
              <a:rPr kumimoji="1" lang="ja-JP" altLang="en-US" dirty="0" smtClean="0"/>
              <a:t>分子において、原子間距離と全エネルギーの関係をプロッ</a:t>
            </a:r>
            <a:r>
              <a:rPr lang="ja-JP" altLang="en-US" dirty="0" smtClean="0"/>
              <a:t>トせよ</a:t>
            </a:r>
            <a:endParaRPr lang="en-US" altLang="ja-JP" dirty="0" smtClean="0"/>
          </a:p>
          <a:p>
            <a:endParaRPr kumimoji="1" lang="en-US" altLang="ja-JP" dirty="0"/>
          </a:p>
          <a:p>
            <a:r>
              <a:rPr lang="ja-JP" altLang="en-US" dirty="0" smtClean="0"/>
              <a:t>各種計算パラメータとの関係を調べよ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579133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ja-JP" altLang="en-US" dirty="0" smtClean="0"/>
              <a:t>時間依存密度汎関数理論</a:t>
            </a:r>
            <a:endParaRPr lang="ja-JP" altLang="en-US" dirty="0"/>
          </a:p>
        </p:txBody>
      </p:sp>
      <p:sp>
        <p:nvSpPr>
          <p:cNvPr id="5" name="サブタイトル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endParaRPr lang="ja-JP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ja-JP" altLang="en-US"/>
              <a:t>実時間</a:t>
            </a:r>
            <a:r>
              <a:rPr lang="en-US" altLang="ja-JP"/>
              <a:t>TDDFT</a:t>
            </a:r>
          </a:p>
        </p:txBody>
      </p:sp>
      <p:sp>
        <p:nvSpPr>
          <p:cNvPr id="14029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4005064"/>
            <a:ext cx="8229600" cy="1760538"/>
          </a:xfrm>
        </p:spPr>
        <p:txBody>
          <a:bodyPr/>
          <a:lstStyle/>
          <a:p>
            <a:pPr>
              <a:defRPr/>
            </a:pPr>
            <a:r>
              <a:rPr lang="ja-JP" altLang="en-US" sz="2800" dirty="0"/>
              <a:t>時間発展をそのまま追う</a:t>
            </a:r>
            <a:endParaRPr lang="en-US" altLang="ja-JP" sz="2800" dirty="0"/>
          </a:p>
          <a:p>
            <a:pPr lvl="1">
              <a:defRPr/>
            </a:pPr>
            <a:r>
              <a:rPr lang="ja-JP" altLang="en-US" sz="2400" dirty="0"/>
              <a:t>計算法はいろいろある</a:t>
            </a:r>
            <a:endParaRPr lang="en-US" altLang="ja-JP" sz="2400" dirty="0"/>
          </a:p>
          <a:p>
            <a:pPr lvl="2">
              <a:defRPr/>
            </a:pPr>
            <a:r>
              <a:rPr lang="ja-JP" altLang="en-US" sz="2000" dirty="0"/>
              <a:t>テイラー展開法はだいぶ荒っぽいが結構使える</a:t>
            </a:r>
            <a:endParaRPr lang="en-US" altLang="ja-JP" sz="2000" dirty="0"/>
          </a:p>
          <a:p>
            <a:pPr lvl="2">
              <a:buFontTx/>
              <a:buNone/>
              <a:defRPr/>
            </a:pPr>
            <a:r>
              <a:rPr lang="ja-JP" altLang="en-US" sz="2000" dirty="0"/>
              <a:t>　</a:t>
            </a:r>
            <a:r>
              <a:rPr lang="ja-JP" altLang="en-US" sz="2000" dirty="0" smtClean="0"/>
              <a:t>　（</a:t>
            </a:r>
            <a:r>
              <a:rPr lang="ja-JP" altLang="en-US" sz="2000" dirty="0"/>
              <a:t>数万ステップくらいなら精度を保つ</a:t>
            </a:r>
            <a:r>
              <a:rPr lang="ja-JP" altLang="en-US" sz="2000" dirty="0" smtClean="0"/>
              <a:t>）</a:t>
            </a:r>
            <a:endParaRPr lang="en-US" altLang="ja-JP" sz="2000" dirty="0" smtClean="0"/>
          </a:p>
          <a:p>
            <a:pPr lvl="2">
              <a:defRPr/>
            </a:pPr>
            <a:r>
              <a:rPr lang="ja-JP" altLang="en-US" sz="2000" dirty="0" smtClean="0"/>
              <a:t>直交性を正確に保つ方法もある</a:t>
            </a:r>
            <a:r>
              <a:rPr lang="ja-JP" altLang="en-US" sz="1600" dirty="0" smtClean="0"/>
              <a:t>（クランク</a:t>
            </a:r>
            <a:r>
              <a:rPr lang="en-US" altLang="ja-JP" sz="1600" dirty="0" smtClean="0"/>
              <a:t>-</a:t>
            </a:r>
            <a:r>
              <a:rPr lang="ja-JP" altLang="en-US" sz="1600" dirty="0" smtClean="0"/>
              <a:t>ニコルソン</a:t>
            </a:r>
            <a:r>
              <a:rPr lang="en-US" altLang="ja-JP" sz="1600" dirty="0" smtClean="0"/>
              <a:t>, </a:t>
            </a:r>
            <a:r>
              <a:rPr lang="ja-JP" altLang="en-US" sz="1600" dirty="0" smtClean="0"/>
              <a:t>鈴木</a:t>
            </a:r>
            <a:r>
              <a:rPr lang="en-US" altLang="ja-JP" sz="1600" dirty="0" smtClean="0"/>
              <a:t>-</a:t>
            </a:r>
            <a:r>
              <a:rPr lang="ja-JP" altLang="en-US" sz="1600" dirty="0" smtClean="0"/>
              <a:t>トロッターなど）</a:t>
            </a:r>
            <a:endParaRPr lang="en-US" altLang="ja-JP" sz="1600" dirty="0" smtClean="0"/>
          </a:p>
        </p:txBody>
      </p:sp>
      <p:graphicFrame>
        <p:nvGraphicFramePr>
          <p:cNvPr id="68611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1467325"/>
              </p:ext>
            </p:extLst>
          </p:nvPr>
        </p:nvGraphicFramePr>
        <p:xfrm>
          <a:off x="611188" y="1268760"/>
          <a:ext cx="415925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927" name="数式" r:id="rId3" imgW="2552700" imgH="482600" progId="Equation.3">
                  <p:embed/>
                </p:oleObj>
              </mc:Choice>
              <mc:Fallback>
                <p:oleObj name="数式" r:id="rId3" imgW="25527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268760"/>
                        <a:ext cx="415925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2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7756825"/>
              </p:ext>
            </p:extLst>
          </p:nvPr>
        </p:nvGraphicFramePr>
        <p:xfrm>
          <a:off x="684213" y="2348260"/>
          <a:ext cx="3889375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928" name="数式" r:id="rId5" imgW="2387600" imgH="914400" progId="Equation.3">
                  <p:embed/>
                </p:oleObj>
              </mc:Choice>
              <mc:Fallback>
                <p:oleObj name="数式" r:id="rId5" imgW="23876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2348260"/>
                        <a:ext cx="3889375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3" name="テキスト ボックス 1"/>
          <p:cNvSpPr txBox="1">
            <a:spLocks noChangeArrowheads="1"/>
          </p:cNvSpPr>
          <p:nvPr/>
        </p:nvSpPr>
        <p:spPr bwMode="auto">
          <a:xfrm>
            <a:off x="5435600" y="2564160"/>
            <a:ext cx="341630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ja-JP" sz="1800"/>
              <a:t>←　</a:t>
            </a:r>
            <a:r>
              <a:rPr lang="ja-JP" altLang="en-US" sz="1800"/>
              <a:t>時間発展後も直交性は</a:t>
            </a:r>
            <a:endParaRPr lang="en-US" altLang="ja-JP" sz="1800"/>
          </a:p>
          <a:p>
            <a:r>
              <a:rPr lang="ja-JP" altLang="en-US" sz="1800"/>
              <a:t>　　自動的に（近似的に）保たれる</a:t>
            </a:r>
            <a:endParaRPr lang="en-US" altLang="ja-JP" sz="1800"/>
          </a:p>
          <a:p>
            <a:endParaRPr lang="en-US" altLang="ja-JP" sz="1800"/>
          </a:p>
          <a:p>
            <a:r>
              <a:rPr lang="ja-JP" altLang="en-US" sz="1800"/>
              <a:t>　　「ハミルトニアンを作用させる」</a:t>
            </a:r>
            <a:endParaRPr lang="en-US" altLang="ja-JP" sz="1800"/>
          </a:p>
          <a:p>
            <a:r>
              <a:rPr lang="ja-JP" altLang="en-US" sz="1800"/>
              <a:t>　　という事が主要な演算になる</a:t>
            </a: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996106"/>
              </p:ext>
            </p:extLst>
          </p:nvPr>
        </p:nvGraphicFramePr>
        <p:xfrm>
          <a:off x="5868144" y="1184995"/>
          <a:ext cx="190500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929" name="数式" r:id="rId7" imgW="1206360" imgH="228600" progId="Equation.3">
                  <p:embed/>
                </p:oleObj>
              </mc:Choice>
              <mc:Fallback>
                <p:oleObj name="数式" r:id="rId7" imgW="12063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8144" y="1184995"/>
                        <a:ext cx="1905000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1435265"/>
              </p:ext>
            </p:extLst>
          </p:nvPr>
        </p:nvGraphicFramePr>
        <p:xfrm>
          <a:off x="5868144" y="1545357"/>
          <a:ext cx="2735262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930" name="数式" r:id="rId9" imgW="1688760" imgH="228600" progId="Equation.2">
                  <p:embed/>
                </p:oleObj>
              </mc:Choice>
              <mc:Fallback>
                <p:oleObj name="数式" r:id="rId9" imgW="1688760" imgH="228600" progId="Equation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8144" y="1545357"/>
                        <a:ext cx="2735262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1702179"/>
              </p:ext>
            </p:extLst>
          </p:nvPr>
        </p:nvGraphicFramePr>
        <p:xfrm>
          <a:off x="5436096" y="404664"/>
          <a:ext cx="1804988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931" name="数式" r:id="rId11" imgW="1143000" imgH="241300" progId="Equation.3">
                  <p:embed/>
                </p:oleObj>
              </mc:Choice>
              <mc:Fallback>
                <p:oleObj name="数式" r:id="rId11" imgW="11430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6096" y="404664"/>
                        <a:ext cx="1804988" cy="379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テキスト ボックス 1"/>
          <p:cNvSpPr txBox="1"/>
          <p:nvPr/>
        </p:nvSpPr>
        <p:spPr>
          <a:xfrm>
            <a:off x="6372200" y="692696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双極子近似（長波長近似）</a:t>
            </a:r>
            <a:endParaRPr kumimoji="1" lang="ja-JP" altLang="en-US" sz="1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ja-JP" altLang="en-US" dirty="0"/>
              <a:t>実時間</a:t>
            </a:r>
            <a:r>
              <a:rPr lang="en-US" altLang="ja-JP" dirty="0" smtClean="0"/>
              <a:t>TDDFT</a:t>
            </a:r>
            <a:r>
              <a:rPr lang="ja-JP" altLang="en-US" dirty="0" smtClean="0"/>
              <a:t>：規格直交性</a:t>
            </a:r>
            <a:endParaRPr lang="en-US" altLang="ja-JP" dirty="0"/>
          </a:p>
        </p:txBody>
      </p:sp>
      <p:graphicFrame>
        <p:nvGraphicFramePr>
          <p:cNvPr id="68612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3828403"/>
              </p:ext>
            </p:extLst>
          </p:nvPr>
        </p:nvGraphicFramePr>
        <p:xfrm>
          <a:off x="611560" y="1484784"/>
          <a:ext cx="37655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9793" name="数式" r:id="rId3" imgW="2311400" imgH="431800" progId="Equation.3">
                  <p:embed/>
                </p:oleObj>
              </mc:Choice>
              <mc:Fallback>
                <p:oleObj name="数式" r:id="rId3" imgW="23114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1484784"/>
                        <a:ext cx="376555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7016256"/>
              </p:ext>
            </p:extLst>
          </p:nvPr>
        </p:nvGraphicFramePr>
        <p:xfrm>
          <a:off x="4860032" y="1628800"/>
          <a:ext cx="40957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9794" name="数式" r:id="rId5" imgW="2514600" imgH="266700" progId="Equation.3">
                  <p:embed/>
                </p:oleObj>
              </mc:Choice>
              <mc:Fallback>
                <p:oleObj name="数式" r:id="rId5" imgW="2514600" imgH="26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032" y="1628800"/>
                        <a:ext cx="4095750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6145997"/>
              </p:ext>
            </p:extLst>
          </p:nvPr>
        </p:nvGraphicFramePr>
        <p:xfrm>
          <a:off x="683568" y="4005064"/>
          <a:ext cx="351790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9795" name="数式" r:id="rId7" imgW="2159000" imgH="469900" progId="Equation.3">
                  <p:embed/>
                </p:oleObj>
              </mc:Choice>
              <mc:Fallback>
                <p:oleObj name="数式" r:id="rId7" imgW="21590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4005064"/>
                        <a:ext cx="3517900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490195"/>
              </p:ext>
            </p:extLst>
          </p:nvPr>
        </p:nvGraphicFramePr>
        <p:xfrm>
          <a:off x="4849813" y="4221163"/>
          <a:ext cx="4116387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9796" name="数式" r:id="rId9" imgW="2527300" imgH="266700" progId="Equation.3">
                  <p:embed/>
                </p:oleObj>
              </mc:Choice>
              <mc:Fallback>
                <p:oleObj name="数式" r:id="rId9" imgW="2527300" imgH="26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9813" y="4221163"/>
                        <a:ext cx="4116387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6068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全エネルギーの保存</a:t>
            </a:r>
            <a:endParaRPr kumimoji="1" lang="ja-JP" altLang="en-US" dirty="0"/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3995337"/>
              </p:ext>
            </p:extLst>
          </p:nvPr>
        </p:nvGraphicFramePr>
        <p:xfrm>
          <a:off x="395536" y="1628800"/>
          <a:ext cx="5448300" cy="346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07" name="数式" r:id="rId3" imgW="3632200" imgH="2311400" progId="Equation.3">
                  <p:embed/>
                </p:oleObj>
              </mc:Choice>
              <mc:Fallback>
                <p:oleObj name="数式" r:id="rId3" imgW="3632200" imgH="2311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395536" y="1628800"/>
                        <a:ext cx="5448300" cy="346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1937587"/>
              </p:ext>
            </p:extLst>
          </p:nvPr>
        </p:nvGraphicFramePr>
        <p:xfrm>
          <a:off x="6516216" y="4581128"/>
          <a:ext cx="1014413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08" name="数式" r:id="rId5" imgW="622300" imgH="393700" progId="Equation.3">
                  <p:embed/>
                </p:oleObj>
              </mc:Choice>
              <mc:Fallback>
                <p:oleObj name="数式" r:id="rId5" imgW="6223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216" y="4581128"/>
                        <a:ext cx="1014413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右矢印 4"/>
          <p:cNvSpPr/>
          <p:nvPr/>
        </p:nvSpPr>
        <p:spPr bwMode="auto">
          <a:xfrm>
            <a:off x="5868144" y="4725144"/>
            <a:ext cx="432048" cy="288032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GS創英角ﾎﾟｯﾌﾟ体" charset="0"/>
              <a:ea typeface="HGS創英角ﾎﾟｯﾌﾟ体" charset="0"/>
              <a:cs typeface="HGS創英角ﾎﾟｯﾌﾟ体" charset="0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843808" y="5661248"/>
            <a:ext cx="56180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その他性質</a:t>
            </a:r>
            <a:r>
              <a:rPr kumimoji="1" lang="en-US" altLang="ja-JP" dirty="0" smtClean="0"/>
              <a:t>: TRK</a:t>
            </a:r>
            <a:r>
              <a:rPr kumimoji="1" lang="ja-JP" altLang="en-US" dirty="0" smtClean="0"/>
              <a:t>和則を満たす（光吸収断面積の積分</a:t>
            </a:r>
            <a:r>
              <a:rPr kumimoji="1" lang="en-US" altLang="ja-JP" dirty="0" smtClean="0"/>
              <a:t>=</a:t>
            </a:r>
            <a:r>
              <a:rPr kumimoji="1" lang="ja-JP" altLang="en-US" dirty="0" smtClean="0"/>
              <a:t>電子数）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00317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626" name="Picture 2" descr="C2H4_G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675"/>
            <a:ext cx="5976938" cy="459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2627" name="Text Box 3"/>
          <p:cNvSpPr txBox="1">
            <a:spLocks noChangeArrowheads="1"/>
          </p:cNvSpPr>
          <p:nvPr/>
        </p:nvSpPr>
        <p:spPr bwMode="auto">
          <a:xfrm>
            <a:off x="539750" y="6553200"/>
            <a:ext cx="4470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1400">
                <a:latin typeface="Times New Roman" charset="0"/>
                <a:ea typeface="ＭＳ Ｐゴシック" charset="0"/>
                <a:cs typeface="ＭＳ Ｐゴシック" charset="0"/>
              </a:rPr>
              <a:t>T. Nakatsukasa, K. Yabana, J. Chem. Phys. 114(2001)2550.</a:t>
            </a:r>
          </a:p>
        </p:txBody>
      </p:sp>
      <p:sp>
        <p:nvSpPr>
          <p:cNvPr id="282628" name="Text Box 4"/>
          <p:cNvSpPr txBox="1">
            <a:spLocks noChangeArrowheads="1"/>
          </p:cNvSpPr>
          <p:nvPr/>
        </p:nvSpPr>
        <p:spPr bwMode="auto">
          <a:xfrm>
            <a:off x="396875" y="260350"/>
            <a:ext cx="60467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 sz="2000">
                <a:solidFill>
                  <a:schemeClr val="accent2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Comparison with measurement (linear optical absorption)</a:t>
            </a:r>
          </a:p>
        </p:txBody>
      </p:sp>
      <p:sp>
        <p:nvSpPr>
          <p:cNvPr id="282629" name="Line 5"/>
          <p:cNvSpPr>
            <a:spLocks noChangeShapeType="1"/>
          </p:cNvSpPr>
          <p:nvPr/>
        </p:nvSpPr>
        <p:spPr bwMode="auto">
          <a:xfrm flipH="1">
            <a:off x="4284663" y="4437063"/>
            <a:ext cx="64770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82630" name="Text Box 6"/>
          <p:cNvSpPr txBox="1">
            <a:spLocks noChangeArrowheads="1"/>
          </p:cNvSpPr>
          <p:nvPr/>
        </p:nvSpPr>
        <p:spPr bwMode="auto">
          <a:xfrm>
            <a:off x="4932363" y="4149725"/>
            <a:ext cx="6746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 sz="2400">
                <a:latin typeface="Times New Roman" charset="0"/>
                <a:ea typeface="ＭＳ Ｐゴシック" charset="0"/>
                <a:cs typeface="ＭＳ Ｐゴシック" charset="0"/>
              </a:rPr>
              <a:t>Exp</a:t>
            </a:r>
          </a:p>
        </p:txBody>
      </p:sp>
      <p:sp>
        <p:nvSpPr>
          <p:cNvPr id="282631" name="Line 7"/>
          <p:cNvSpPr>
            <a:spLocks noChangeShapeType="1"/>
          </p:cNvSpPr>
          <p:nvPr/>
        </p:nvSpPr>
        <p:spPr bwMode="auto">
          <a:xfrm flipH="1">
            <a:off x="3563938" y="4078288"/>
            <a:ext cx="433387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82632" name="Text Box 8"/>
          <p:cNvSpPr txBox="1">
            <a:spLocks noChangeArrowheads="1"/>
          </p:cNvSpPr>
          <p:nvPr/>
        </p:nvSpPr>
        <p:spPr bwMode="auto">
          <a:xfrm>
            <a:off x="3924300" y="3789363"/>
            <a:ext cx="1166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 sz="2400">
                <a:latin typeface="Times New Roman" charset="0"/>
                <a:ea typeface="ＭＳ Ｐゴシック" charset="0"/>
                <a:cs typeface="ＭＳ Ｐゴシック" charset="0"/>
              </a:rPr>
              <a:t>TDDFT</a:t>
            </a:r>
          </a:p>
        </p:txBody>
      </p:sp>
      <p:sp>
        <p:nvSpPr>
          <p:cNvPr id="282633" name="Line 9"/>
          <p:cNvSpPr>
            <a:spLocks noChangeShapeType="1"/>
          </p:cNvSpPr>
          <p:nvPr/>
        </p:nvSpPr>
        <p:spPr bwMode="auto">
          <a:xfrm flipV="1">
            <a:off x="2916238" y="4941888"/>
            <a:ext cx="576262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82634" name="Text Box 10"/>
          <p:cNvSpPr txBox="1">
            <a:spLocks noChangeArrowheads="1"/>
          </p:cNvSpPr>
          <p:nvPr/>
        </p:nvSpPr>
        <p:spPr bwMode="auto">
          <a:xfrm>
            <a:off x="2124075" y="5300663"/>
            <a:ext cx="25844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latin typeface="Times New Roman" charset="0"/>
                <a:ea typeface="ＭＳ Ｐゴシック" charset="0"/>
                <a:cs typeface="ＭＳ Ｐゴシック" charset="0"/>
              </a:rPr>
              <a:t>Without dynamical screening</a:t>
            </a:r>
          </a:p>
          <a:p>
            <a:pPr algn="ctr"/>
            <a:r>
              <a:rPr lang="en-US" altLang="ja-JP">
                <a:latin typeface="Times New Roman" charset="0"/>
                <a:ea typeface="ＭＳ Ｐゴシック" charset="0"/>
                <a:cs typeface="ＭＳ Ｐゴシック" charset="0"/>
              </a:rPr>
              <a:t>(frozen Hamiltonian)</a:t>
            </a:r>
          </a:p>
        </p:txBody>
      </p:sp>
      <p:sp>
        <p:nvSpPr>
          <p:cNvPr id="282635" name="Text Box 11"/>
          <p:cNvSpPr txBox="1">
            <a:spLocks noChangeArrowheads="1"/>
          </p:cNvSpPr>
          <p:nvPr/>
        </p:nvSpPr>
        <p:spPr bwMode="auto">
          <a:xfrm>
            <a:off x="685800" y="763588"/>
            <a:ext cx="4438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1800">
                <a:solidFill>
                  <a:srgbClr val="0099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TDDFT accurately describe optical absorption</a:t>
            </a:r>
          </a:p>
          <a:p>
            <a:r>
              <a:rPr lang="en-US" altLang="ja-JP" sz="1800">
                <a:solidFill>
                  <a:srgbClr val="0099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Dynamical screening effect is significant</a:t>
            </a:r>
          </a:p>
        </p:txBody>
      </p:sp>
      <p:graphicFrame>
        <p:nvGraphicFramePr>
          <p:cNvPr id="282636" name="Object 12"/>
          <p:cNvGraphicFramePr>
            <a:graphicFrameLocks noChangeAspect="1"/>
          </p:cNvGraphicFramePr>
          <p:nvPr/>
        </p:nvGraphicFramePr>
        <p:xfrm>
          <a:off x="5724525" y="1484313"/>
          <a:ext cx="3097213" cy="69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912" name="数式" r:id="rId4" imgW="1917360" imgH="431640" progId="Equation.3">
                  <p:embed/>
                </p:oleObj>
              </mc:Choice>
              <mc:Fallback>
                <p:oleObj name="数式" r:id="rId4" imgW="1917360" imgH="43164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1484313"/>
                        <a:ext cx="3097213" cy="696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2637" name="Line 13"/>
          <p:cNvSpPr>
            <a:spLocks noChangeShapeType="1"/>
          </p:cNvSpPr>
          <p:nvPr/>
        </p:nvSpPr>
        <p:spPr bwMode="auto">
          <a:xfrm>
            <a:off x="757238" y="1412875"/>
            <a:ext cx="251936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graphicFrame>
        <p:nvGraphicFramePr>
          <p:cNvPr id="282638" name="Object 14"/>
          <p:cNvGraphicFramePr>
            <a:graphicFrameLocks noChangeAspect="1"/>
          </p:cNvGraphicFramePr>
          <p:nvPr/>
        </p:nvGraphicFramePr>
        <p:xfrm>
          <a:off x="5805488" y="3141663"/>
          <a:ext cx="3016250" cy="69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913" name="数式" r:id="rId6" imgW="1866600" imgH="431640" progId="Equation.3">
                  <p:embed/>
                </p:oleObj>
              </mc:Choice>
              <mc:Fallback>
                <p:oleObj name="数式" r:id="rId6" imgW="1866600" imgH="43164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5488" y="3141663"/>
                        <a:ext cx="3016250" cy="696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66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2639" name="Text Box 15"/>
          <p:cNvSpPr txBox="1">
            <a:spLocks noChangeArrowheads="1"/>
          </p:cNvSpPr>
          <p:nvPr/>
        </p:nvSpPr>
        <p:spPr bwMode="auto">
          <a:xfrm>
            <a:off x="6265863" y="2349500"/>
            <a:ext cx="590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 sz="1800">
                <a:latin typeface="Times New Roman" charset="0"/>
                <a:ea typeface="ＭＳ Ｐゴシック" charset="0"/>
                <a:cs typeface="ＭＳ Ｐゴシック" charset="0"/>
              </a:rPr>
              <a:t>with</a:t>
            </a:r>
          </a:p>
        </p:txBody>
      </p:sp>
      <p:sp>
        <p:nvSpPr>
          <p:cNvPr id="282640" name="Text Box 16"/>
          <p:cNvSpPr txBox="1">
            <a:spLocks noChangeArrowheads="1"/>
          </p:cNvSpPr>
          <p:nvPr/>
        </p:nvSpPr>
        <p:spPr bwMode="auto">
          <a:xfrm>
            <a:off x="5978525" y="2636838"/>
            <a:ext cx="882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 sz="1800">
                <a:latin typeface="Times New Roman" charset="0"/>
                <a:ea typeface="ＭＳ Ｐゴシック" charset="0"/>
                <a:cs typeface="ＭＳ Ｐゴシック" charset="0"/>
              </a:rPr>
              <a:t>without</a:t>
            </a:r>
          </a:p>
        </p:txBody>
      </p:sp>
      <p:sp>
        <p:nvSpPr>
          <p:cNvPr id="282641" name="Text Box 17"/>
          <p:cNvSpPr txBox="1">
            <a:spLocks noChangeArrowheads="1"/>
          </p:cNvSpPr>
          <p:nvPr/>
        </p:nvSpPr>
        <p:spPr bwMode="auto">
          <a:xfrm>
            <a:off x="6770688" y="2493963"/>
            <a:ext cx="19097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ja-JP">
                <a:latin typeface="Times New Roman" charset="0"/>
                <a:ea typeface="ＭＳ Ｐゴシック" charset="0"/>
                <a:cs typeface="ＭＳ Ｐゴシック" charset="0"/>
              </a:rPr>
              <a:t>Dynamical screening</a:t>
            </a:r>
          </a:p>
        </p:txBody>
      </p:sp>
      <p:sp>
        <p:nvSpPr>
          <p:cNvPr id="282642" name="Line 18"/>
          <p:cNvSpPr>
            <a:spLocks noChangeShapeType="1"/>
          </p:cNvSpPr>
          <p:nvPr/>
        </p:nvSpPr>
        <p:spPr bwMode="auto">
          <a:xfrm>
            <a:off x="6626225" y="2997200"/>
            <a:ext cx="936625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82643" name="Line 19"/>
          <p:cNvSpPr>
            <a:spLocks noChangeShapeType="1"/>
          </p:cNvSpPr>
          <p:nvPr/>
        </p:nvSpPr>
        <p:spPr bwMode="auto">
          <a:xfrm flipV="1">
            <a:off x="6554788" y="1917700"/>
            <a:ext cx="1008062" cy="50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grpSp>
        <p:nvGrpSpPr>
          <p:cNvPr id="282644" name="Group 20"/>
          <p:cNvGrpSpPr>
            <a:grpSpLocks/>
          </p:cNvGrpSpPr>
          <p:nvPr/>
        </p:nvGrpSpPr>
        <p:grpSpPr bwMode="auto">
          <a:xfrm>
            <a:off x="6046788" y="4479925"/>
            <a:ext cx="2660650" cy="1797050"/>
            <a:chOff x="3809" y="2822"/>
            <a:chExt cx="1676" cy="1132"/>
          </a:xfrm>
        </p:grpSpPr>
        <p:sp>
          <p:nvSpPr>
            <p:cNvPr id="282645" name="Oval 21"/>
            <p:cNvSpPr>
              <a:spLocks noChangeArrowheads="1"/>
            </p:cNvSpPr>
            <p:nvPr/>
          </p:nvSpPr>
          <p:spPr bwMode="auto">
            <a:xfrm>
              <a:off x="4721" y="3014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282646" name="Oval 22"/>
            <p:cNvSpPr>
              <a:spLocks noChangeArrowheads="1"/>
            </p:cNvSpPr>
            <p:nvPr/>
          </p:nvSpPr>
          <p:spPr bwMode="auto">
            <a:xfrm>
              <a:off x="4865" y="3158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282647" name="Oval 23"/>
            <p:cNvSpPr>
              <a:spLocks noChangeArrowheads="1"/>
            </p:cNvSpPr>
            <p:nvPr/>
          </p:nvSpPr>
          <p:spPr bwMode="auto">
            <a:xfrm>
              <a:off x="5057" y="3158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282648" name="Oval 24"/>
            <p:cNvSpPr>
              <a:spLocks noChangeArrowheads="1"/>
            </p:cNvSpPr>
            <p:nvPr/>
          </p:nvSpPr>
          <p:spPr bwMode="auto">
            <a:xfrm>
              <a:off x="4721" y="3302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282649" name="Oval 25"/>
            <p:cNvSpPr>
              <a:spLocks noChangeArrowheads="1"/>
            </p:cNvSpPr>
            <p:nvPr/>
          </p:nvSpPr>
          <p:spPr bwMode="auto">
            <a:xfrm>
              <a:off x="5201" y="3014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282650" name="Oval 26"/>
            <p:cNvSpPr>
              <a:spLocks noChangeArrowheads="1"/>
            </p:cNvSpPr>
            <p:nvPr/>
          </p:nvSpPr>
          <p:spPr bwMode="auto">
            <a:xfrm>
              <a:off x="5201" y="3302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282651" name="Line 27"/>
            <p:cNvSpPr>
              <a:spLocks noChangeShapeType="1"/>
            </p:cNvSpPr>
            <p:nvPr/>
          </p:nvSpPr>
          <p:spPr bwMode="auto">
            <a:xfrm>
              <a:off x="3809" y="2870"/>
              <a:ext cx="528" cy="0"/>
            </a:xfrm>
            <a:prstGeom prst="line">
              <a:avLst/>
            </a:prstGeom>
            <a:noFill/>
            <a:ln w="9525">
              <a:solidFill>
                <a:srgbClr val="993366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282652" name="Line 28"/>
            <p:cNvSpPr>
              <a:spLocks noChangeShapeType="1"/>
            </p:cNvSpPr>
            <p:nvPr/>
          </p:nvSpPr>
          <p:spPr bwMode="auto">
            <a:xfrm>
              <a:off x="3809" y="3014"/>
              <a:ext cx="528" cy="0"/>
            </a:xfrm>
            <a:prstGeom prst="line">
              <a:avLst/>
            </a:prstGeom>
            <a:noFill/>
            <a:ln w="9525">
              <a:solidFill>
                <a:srgbClr val="993366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282653" name="Line 29"/>
            <p:cNvSpPr>
              <a:spLocks noChangeShapeType="1"/>
            </p:cNvSpPr>
            <p:nvPr/>
          </p:nvSpPr>
          <p:spPr bwMode="auto">
            <a:xfrm>
              <a:off x="3809" y="3158"/>
              <a:ext cx="528" cy="0"/>
            </a:xfrm>
            <a:prstGeom prst="line">
              <a:avLst/>
            </a:prstGeom>
            <a:noFill/>
            <a:ln w="9525">
              <a:solidFill>
                <a:srgbClr val="993366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282654" name="Line 30"/>
            <p:cNvSpPr>
              <a:spLocks noChangeShapeType="1"/>
            </p:cNvSpPr>
            <p:nvPr/>
          </p:nvSpPr>
          <p:spPr bwMode="auto">
            <a:xfrm>
              <a:off x="3809" y="3302"/>
              <a:ext cx="528" cy="0"/>
            </a:xfrm>
            <a:prstGeom prst="line">
              <a:avLst/>
            </a:prstGeom>
            <a:noFill/>
            <a:ln w="9525">
              <a:solidFill>
                <a:srgbClr val="993366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282655" name="Line 31"/>
            <p:cNvSpPr>
              <a:spLocks noChangeShapeType="1"/>
            </p:cNvSpPr>
            <p:nvPr/>
          </p:nvSpPr>
          <p:spPr bwMode="auto">
            <a:xfrm>
              <a:off x="3809" y="3446"/>
              <a:ext cx="528" cy="0"/>
            </a:xfrm>
            <a:prstGeom prst="line">
              <a:avLst/>
            </a:prstGeom>
            <a:noFill/>
            <a:ln w="9525">
              <a:solidFill>
                <a:srgbClr val="993366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282656" name="Line 32"/>
            <p:cNvSpPr>
              <a:spLocks noChangeShapeType="1"/>
            </p:cNvSpPr>
            <p:nvPr/>
          </p:nvSpPr>
          <p:spPr bwMode="auto">
            <a:xfrm>
              <a:off x="3809" y="3590"/>
              <a:ext cx="528" cy="0"/>
            </a:xfrm>
            <a:prstGeom prst="line">
              <a:avLst/>
            </a:prstGeom>
            <a:noFill/>
            <a:ln w="9525">
              <a:solidFill>
                <a:srgbClr val="993366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graphicFrame>
          <p:nvGraphicFramePr>
            <p:cNvPr id="282657" name="Object 33"/>
            <p:cNvGraphicFramePr>
              <a:graphicFrameLocks noChangeAspect="1"/>
            </p:cNvGraphicFramePr>
            <p:nvPr/>
          </p:nvGraphicFramePr>
          <p:xfrm>
            <a:off x="3809" y="3686"/>
            <a:ext cx="475" cy="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2914" name="数式" r:id="rId8" imgW="406080" imgH="228600" progId="Equation.3">
                    <p:embed/>
                  </p:oleObj>
                </mc:Choice>
                <mc:Fallback>
                  <p:oleObj name="数式" r:id="rId8" imgW="406080" imgH="228600" progId="Equation.3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9" y="3686"/>
                          <a:ext cx="475" cy="2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2658" name="Text Box 34"/>
            <p:cNvSpPr txBox="1">
              <a:spLocks noChangeArrowheads="1"/>
            </p:cNvSpPr>
            <p:nvPr/>
          </p:nvSpPr>
          <p:spPr bwMode="auto">
            <a:xfrm>
              <a:off x="5297" y="3014"/>
              <a:ext cx="18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>
                  <a:solidFill>
                    <a:srgbClr val="FF0066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+</a:t>
              </a:r>
              <a:endParaRPr lang="en-US" altLang="ja-JP" sz="320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2659" name="Text Box 35"/>
            <p:cNvSpPr txBox="1">
              <a:spLocks noChangeArrowheads="1"/>
            </p:cNvSpPr>
            <p:nvPr/>
          </p:nvSpPr>
          <p:spPr bwMode="auto">
            <a:xfrm>
              <a:off x="5297" y="2870"/>
              <a:ext cx="18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>
                  <a:solidFill>
                    <a:srgbClr val="FF0066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+</a:t>
              </a:r>
              <a:endParaRPr lang="en-US" altLang="ja-JP" sz="320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2660" name="Text Box 36"/>
            <p:cNvSpPr txBox="1">
              <a:spLocks noChangeArrowheads="1"/>
            </p:cNvSpPr>
            <p:nvPr/>
          </p:nvSpPr>
          <p:spPr bwMode="auto">
            <a:xfrm>
              <a:off x="5201" y="3110"/>
              <a:ext cx="18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>
                  <a:solidFill>
                    <a:srgbClr val="FF0066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+</a:t>
              </a:r>
              <a:endParaRPr lang="en-US" altLang="ja-JP" sz="320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2661" name="Text Box 37"/>
            <p:cNvSpPr txBox="1">
              <a:spLocks noChangeArrowheads="1"/>
            </p:cNvSpPr>
            <p:nvPr/>
          </p:nvSpPr>
          <p:spPr bwMode="auto">
            <a:xfrm>
              <a:off x="5297" y="3350"/>
              <a:ext cx="18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>
                  <a:solidFill>
                    <a:srgbClr val="FF0066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+</a:t>
              </a:r>
              <a:endParaRPr lang="en-US" altLang="ja-JP" sz="320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2662" name="Text Box 38"/>
            <p:cNvSpPr txBox="1">
              <a:spLocks noChangeArrowheads="1"/>
            </p:cNvSpPr>
            <p:nvPr/>
          </p:nvSpPr>
          <p:spPr bwMode="auto">
            <a:xfrm>
              <a:off x="5297" y="3206"/>
              <a:ext cx="18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>
                  <a:solidFill>
                    <a:srgbClr val="FF0066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+</a:t>
              </a:r>
              <a:endParaRPr lang="en-US" altLang="ja-JP" sz="320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2663" name="Text Box 39"/>
            <p:cNvSpPr txBox="1">
              <a:spLocks noChangeArrowheads="1"/>
            </p:cNvSpPr>
            <p:nvPr/>
          </p:nvSpPr>
          <p:spPr bwMode="auto">
            <a:xfrm>
              <a:off x="5201" y="3398"/>
              <a:ext cx="18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>
                  <a:solidFill>
                    <a:srgbClr val="FF0066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+</a:t>
              </a:r>
              <a:endParaRPr lang="en-US" altLang="ja-JP" sz="320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2664" name="Text Box 40"/>
            <p:cNvSpPr txBox="1">
              <a:spLocks noChangeArrowheads="1"/>
            </p:cNvSpPr>
            <p:nvPr/>
          </p:nvSpPr>
          <p:spPr bwMode="auto">
            <a:xfrm>
              <a:off x="5201" y="2822"/>
              <a:ext cx="18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ja-JP">
                  <a:solidFill>
                    <a:srgbClr val="FF0066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+</a:t>
              </a:r>
              <a:endParaRPr lang="en-US" altLang="ja-JP" sz="320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2665" name="Text Box 41"/>
            <p:cNvSpPr txBox="1">
              <a:spLocks noChangeArrowheads="1"/>
            </p:cNvSpPr>
            <p:nvPr/>
          </p:nvSpPr>
          <p:spPr bwMode="auto">
            <a:xfrm>
              <a:off x="4481" y="3014"/>
              <a:ext cx="24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ja-JP" altLang="en-US">
                  <a:solidFill>
                    <a:srgbClr val="0000FF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－</a:t>
              </a:r>
              <a:endParaRPr lang="ja-JP" altLang="en-US" sz="320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2666" name="Text Box 42"/>
            <p:cNvSpPr txBox="1">
              <a:spLocks noChangeArrowheads="1"/>
            </p:cNvSpPr>
            <p:nvPr/>
          </p:nvSpPr>
          <p:spPr bwMode="auto">
            <a:xfrm>
              <a:off x="4577" y="2870"/>
              <a:ext cx="24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ja-JP" altLang="en-US">
                  <a:solidFill>
                    <a:srgbClr val="0000FF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－</a:t>
              </a:r>
              <a:endParaRPr lang="ja-JP" altLang="en-US" sz="320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2667" name="Text Box 43"/>
            <p:cNvSpPr txBox="1">
              <a:spLocks noChangeArrowheads="1"/>
            </p:cNvSpPr>
            <p:nvPr/>
          </p:nvSpPr>
          <p:spPr bwMode="auto">
            <a:xfrm>
              <a:off x="4481" y="3302"/>
              <a:ext cx="24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ja-JP" altLang="en-US">
                  <a:solidFill>
                    <a:srgbClr val="0000FF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－</a:t>
              </a:r>
              <a:endParaRPr lang="ja-JP" altLang="en-US" sz="320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2668" name="Text Box 44"/>
            <p:cNvSpPr txBox="1">
              <a:spLocks noChangeArrowheads="1"/>
            </p:cNvSpPr>
            <p:nvPr/>
          </p:nvSpPr>
          <p:spPr bwMode="auto">
            <a:xfrm>
              <a:off x="4577" y="3110"/>
              <a:ext cx="24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ja-JP" altLang="en-US">
                  <a:solidFill>
                    <a:srgbClr val="0000FF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－</a:t>
              </a:r>
              <a:endParaRPr lang="ja-JP" altLang="en-US" sz="320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2669" name="Text Box 45"/>
            <p:cNvSpPr txBox="1">
              <a:spLocks noChangeArrowheads="1"/>
            </p:cNvSpPr>
            <p:nvPr/>
          </p:nvSpPr>
          <p:spPr bwMode="auto">
            <a:xfrm>
              <a:off x="4721" y="2870"/>
              <a:ext cx="24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ja-JP" altLang="en-US">
                  <a:solidFill>
                    <a:srgbClr val="0000FF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－</a:t>
              </a:r>
              <a:endParaRPr lang="ja-JP" altLang="en-US" sz="320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2670" name="Text Box 46"/>
            <p:cNvSpPr txBox="1">
              <a:spLocks noChangeArrowheads="1"/>
            </p:cNvSpPr>
            <p:nvPr/>
          </p:nvSpPr>
          <p:spPr bwMode="auto">
            <a:xfrm>
              <a:off x="4577" y="3446"/>
              <a:ext cx="24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ja-JP" altLang="en-US">
                  <a:solidFill>
                    <a:srgbClr val="0000FF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－</a:t>
              </a:r>
              <a:endParaRPr lang="ja-JP" altLang="en-US" sz="320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2671" name="Text Box 47"/>
            <p:cNvSpPr txBox="1">
              <a:spLocks noChangeArrowheads="1"/>
            </p:cNvSpPr>
            <p:nvPr/>
          </p:nvSpPr>
          <p:spPr bwMode="auto">
            <a:xfrm>
              <a:off x="4481" y="3206"/>
              <a:ext cx="24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ja-JP" altLang="en-US">
                  <a:solidFill>
                    <a:srgbClr val="0000FF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－</a:t>
              </a:r>
              <a:endParaRPr lang="ja-JP" altLang="en-US" sz="320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2672" name="Line 48"/>
            <p:cNvSpPr>
              <a:spLocks noChangeShapeType="1"/>
            </p:cNvSpPr>
            <p:nvPr/>
          </p:nvSpPr>
          <p:spPr bwMode="auto">
            <a:xfrm flipH="1">
              <a:off x="4913" y="2870"/>
              <a:ext cx="192" cy="0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282673" name="Line 49"/>
            <p:cNvSpPr>
              <a:spLocks noChangeShapeType="1"/>
            </p:cNvSpPr>
            <p:nvPr/>
          </p:nvSpPr>
          <p:spPr bwMode="auto">
            <a:xfrm flipH="1">
              <a:off x="4913" y="3014"/>
              <a:ext cx="192" cy="0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282674" name="Line 50"/>
            <p:cNvSpPr>
              <a:spLocks noChangeShapeType="1"/>
            </p:cNvSpPr>
            <p:nvPr/>
          </p:nvSpPr>
          <p:spPr bwMode="auto">
            <a:xfrm flipH="1">
              <a:off x="4913" y="3158"/>
              <a:ext cx="192" cy="0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282675" name="Line 51"/>
            <p:cNvSpPr>
              <a:spLocks noChangeShapeType="1"/>
            </p:cNvSpPr>
            <p:nvPr/>
          </p:nvSpPr>
          <p:spPr bwMode="auto">
            <a:xfrm flipH="1">
              <a:off x="4913" y="3302"/>
              <a:ext cx="192" cy="0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282676" name="Line 52"/>
            <p:cNvSpPr>
              <a:spLocks noChangeShapeType="1"/>
            </p:cNvSpPr>
            <p:nvPr/>
          </p:nvSpPr>
          <p:spPr bwMode="auto">
            <a:xfrm flipH="1">
              <a:off x="4913" y="3446"/>
              <a:ext cx="192" cy="0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282677" name="Line 53"/>
            <p:cNvSpPr>
              <a:spLocks noChangeShapeType="1"/>
            </p:cNvSpPr>
            <p:nvPr/>
          </p:nvSpPr>
          <p:spPr bwMode="auto">
            <a:xfrm flipH="1">
              <a:off x="4913" y="3590"/>
              <a:ext cx="192" cy="0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graphicFrame>
          <p:nvGraphicFramePr>
            <p:cNvPr id="282678" name="Object 54"/>
            <p:cNvGraphicFramePr>
              <a:graphicFrameLocks noChangeAspect="1"/>
            </p:cNvGraphicFramePr>
            <p:nvPr/>
          </p:nvGraphicFramePr>
          <p:xfrm>
            <a:off x="4817" y="3686"/>
            <a:ext cx="492" cy="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2915" name="数式" r:id="rId10" imgW="419040" imgH="228600" progId="Equation.3">
                    <p:embed/>
                  </p:oleObj>
                </mc:Choice>
                <mc:Fallback>
                  <p:oleObj name="数式" r:id="rId10" imgW="419040" imgH="228600" progId="Equation.3">
                    <p:embed/>
                    <p:pic>
                      <p:nvPicPr>
                        <p:cNvPr id="0" name="Object 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17" y="3686"/>
                          <a:ext cx="492" cy="2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82679" name="Text Box 55"/>
          <p:cNvSpPr txBox="1">
            <a:spLocks noChangeArrowheads="1"/>
          </p:cNvSpPr>
          <p:nvPr/>
        </p:nvSpPr>
        <p:spPr bwMode="auto">
          <a:xfrm>
            <a:off x="1023938" y="1724025"/>
            <a:ext cx="2825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/>
              <a:t>エチレン分子の光吸収断面積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Simulation Box &amp; Grid</a:t>
            </a:r>
            <a:endParaRPr kumimoji="1" lang="ja-JP" altLang="en-US" dirty="0"/>
          </a:p>
        </p:txBody>
      </p:sp>
      <p:sp>
        <p:nvSpPr>
          <p:cNvPr id="11" name="Oval 14"/>
          <p:cNvSpPr>
            <a:spLocks noChangeArrowheads="1"/>
          </p:cNvSpPr>
          <p:nvPr/>
        </p:nvSpPr>
        <p:spPr bwMode="auto">
          <a:xfrm>
            <a:off x="3275856" y="2429410"/>
            <a:ext cx="2304181" cy="2278687"/>
          </a:xfrm>
          <a:prstGeom prst="ellips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ja-JP" altLang="en-US" sz="1400">
              <a:latin typeface="HGS創英角ﾎﾟｯﾌﾟ体" charset="0"/>
              <a:ea typeface="HGS創英角ﾎﾟｯﾌﾟ体" charset="0"/>
              <a:cs typeface="HGS創英角ﾎﾟｯﾌﾟ体" charset="0"/>
            </a:endParaRPr>
          </a:p>
        </p:txBody>
      </p:sp>
      <p:sp>
        <p:nvSpPr>
          <p:cNvPr id="15" name="Rectangle 20"/>
          <p:cNvSpPr>
            <a:spLocks noChangeArrowheads="1"/>
          </p:cNvSpPr>
          <p:nvPr/>
        </p:nvSpPr>
        <p:spPr bwMode="auto">
          <a:xfrm>
            <a:off x="2915816" y="2060848"/>
            <a:ext cx="3025775" cy="30241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ja-JP" altLang="en-US" sz="1400">
              <a:latin typeface="HGS創英角ﾎﾟｯﾌﾟ体" charset="0"/>
              <a:ea typeface="HGS創英角ﾎﾟｯﾌﾟ体" charset="0"/>
              <a:cs typeface="HGS創英角ﾎﾟｯﾌﾟ体" charset="0"/>
            </a:endParaRPr>
          </a:p>
        </p:txBody>
      </p:sp>
      <p:sp>
        <p:nvSpPr>
          <p:cNvPr id="16" name="Line 22"/>
          <p:cNvSpPr>
            <a:spLocks noChangeShapeType="1"/>
          </p:cNvSpPr>
          <p:nvPr/>
        </p:nvSpPr>
        <p:spPr bwMode="auto">
          <a:xfrm>
            <a:off x="2915816" y="4003948"/>
            <a:ext cx="0" cy="10810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7" name="Line 23"/>
          <p:cNvSpPr>
            <a:spLocks noChangeShapeType="1"/>
          </p:cNvSpPr>
          <p:nvPr/>
        </p:nvSpPr>
        <p:spPr bwMode="auto">
          <a:xfrm>
            <a:off x="2915816" y="5085036"/>
            <a:ext cx="30241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8" name="Line 24"/>
          <p:cNvSpPr>
            <a:spLocks noChangeShapeType="1"/>
          </p:cNvSpPr>
          <p:nvPr/>
        </p:nvSpPr>
        <p:spPr bwMode="auto">
          <a:xfrm>
            <a:off x="5940004" y="4076973"/>
            <a:ext cx="0" cy="1008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4" name="Line 25"/>
          <p:cNvSpPr>
            <a:spLocks noChangeShapeType="1"/>
          </p:cNvSpPr>
          <p:nvPr/>
        </p:nvSpPr>
        <p:spPr bwMode="auto">
          <a:xfrm>
            <a:off x="3341266" y="2060848"/>
            <a:ext cx="7938" cy="302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5" name="Line 25"/>
          <p:cNvSpPr>
            <a:spLocks noChangeShapeType="1"/>
          </p:cNvSpPr>
          <p:nvPr/>
        </p:nvSpPr>
        <p:spPr bwMode="auto">
          <a:xfrm>
            <a:off x="3773066" y="2060848"/>
            <a:ext cx="7938" cy="302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6" name="Line 25"/>
          <p:cNvSpPr>
            <a:spLocks noChangeShapeType="1"/>
          </p:cNvSpPr>
          <p:nvPr/>
        </p:nvSpPr>
        <p:spPr bwMode="auto">
          <a:xfrm>
            <a:off x="4204866" y="2060848"/>
            <a:ext cx="7938" cy="302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7" name="Line 25"/>
          <p:cNvSpPr>
            <a:spLocks noChangeShapeType="1"/>
          </p:cNvSpPr>
          <p:nvPr/>
        </p:nvSpPr>
        <p:spPr bwMode="auto">
          <a:xfrm>
            <a:off x="4636666" y="2060848"/>
            <a:ext cx="7938" cy="302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8" name="Line 25"/>
          <p:cNvSpPr>
            <a:spLocks noChangeShapeType="1"/>
          </p:cNvSpPr>
          <p:nvPr/>
        </p:nvSpPr>
        <p:spPr bwMode="auto">
          <a:xfrm>
            <a:off x="5068466" y="2060848"/>
            <a:ext cx="7938" cy="302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9" name="Line 25"/>
          <p:cNvSpPr>
            <a:spLocks noChangeShapeType="1"/>
          </p:cNvSpPr>
          <p:nvPr/>
        </p:nvSpPr>
        <p:spPr bwMode="auto">
          <a:xfrm>
            <a:off x="5501854" y="2060848"/>
            <a:ext cx="6350" cy="302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0" name="Line 25"/>
          <p:cNvSpPr>
            <a:spLocks noChangeShapeType="1"/>
          </p:cNvSpPr>
          <p:nvPr/>
        </p:nvSpPr>
        <p:spPr bwMode="auto">
          <a:xfrm rot="16200000">
            <a:off x="4425529" y="2279923"/>
            <a:ext cx="6350" cy="302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1" name="Line 25"/>
          <p:cNvSpPr>
            <a:spLocks noChangeShapeType="1"/>
          </p:cNvSpPr>
          <p:nvPr/>
        </p:nvSpPr>
        <p:spPr bwMode="auto">
          <a:xfrm rot="16200000">
            <a:off x="4424735" y="3144317"/>
            <a:ext cx="7937" cy="302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2" name="Line 25"/>
          <p:cNvSpPr>
            <a:spLocks noChangeShapeType="1"/>
          </p:cNvSpPr>
          <p:nvPr/>
        </p:nvSpPr>
        <p:spPr bwMode="auto">
          <a:xfrm rot="16200000">
            <a:off x="4424735" y="2712517"/>
            <a:ext cx="7937" cy="302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3" name="Line 25"/>
          <p:cNvSpPr>
            <a:spLocks noChangeShapeType="1"/>
          </p:cNvSpPr>
          <p:nvPr/>
        </p:nvSpPr>
        <p:spPr bwMode="auto">
          <a:xfrm rot="16200000">
            <a:off x="4424735" y="1847329"/>
            <a:ext cx="7938" cy="302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4" name="Line 25"/>
          <p:cNvSpPr>
            <a:spLocks noChangeShapeType="1"/>
          </p:cNvSpPr>
          <p:nvPr/>
        </p:nvSpPr>
        <p:spPr bwMode="auto">
          <a:xfrm rot="16200000">
            <a:off x="4424735" y="1415529"/>
            <a:ext cx="7938" cy="302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5" name="Line 25"/>
          <p:cNvSpPr>
            <a:spLocks noChangeShapeType="1"/>
          </p:cNvSpPr>
          <p:nvPr/>
        </p:nvSpPr>
        <p:spPr bwMode="auto">
          <a:xfrm rot="16200000">
            <a:off x="4424735" y="983729"/>
            <a:ext cx="7938" cy="302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6" name="Line 25"/>
          <p:cNvSpPr>
            <a:spLocks noChangeShapeType="1"/>
          </p:cNvSpPr>
          <p:nvPr/>
        </p:nvSpPr>
        <p:spPr bwMode="auto">
          <a:xfrm>
            <a:off x="3133304" y="2060848"/>
            <a:ext cx="6350" cy="302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7" name="Line 25"/>
          <p:cNvSpPr>
            <a:spLocks noChangeShapeType="1"/>
          </p:cNvSpPr>
          <p:nvPr/>
        </p:nvSpPr>
        <p:spPr bwMode="auto">
          <a:xfrm>
            <a:off x="3557166" y="2060848"/>
            <a:ext cx="7938" cy="302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8" name="Line 25"/>
          <p:cNvSpPr>
            <a:spLocks noChangeShapeType="1"/>
          </p:cNvSpPr>
          <p:nvPr/>
        </p:nvSpPr>
        <p:spPr bwMode="auto">
          <a:xfrm>
            <a:off x="3988966" y="2060848"/>
            <a:ext cx="7938" cy="302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9" name="Line 25"/>
          <p:cNvSpPr>
            <a:spLocks noChangeShapeType="1"/>
          </p:cNvSpPr>
          <p:nvPr/>
        </p:nvSpPr>
        <p:spPr bwMode="auto">
          <a:xfrm>
            <a:off x="4420766" y="2060848"/>
            <a:ext cx="7938" cy="302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40" name="Line 25"/>
          <p:cNvSpPr>
            <a:spLocks noChangeShapeType="1"/>
          </p:cNvSpPr>
          <p:nvPr/>
        </p:nvSpPr>
        <p:spPr bwMode="auto">
          <a:xfrm>
            <a:off x="4852566" y="2060848"/>
            <a:ext cx="7938" cy="302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41" name="Line 25"/>
          <p:cNvSpPr>
            <a:spLocks noChangeShapeType="1"/>
          </p:cNvSpPr>
          <p:nvPr/>
        </p:nvSpPr>
        <p:spPr bwMode="auto">
          <a:xfrm>
            <a:off x="5284366" y="2060848"/>
            <a:ext cx="7938" cy="302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42" name="Line 25"/>
          <p:cNvSpPr>
            <a:spLocks noChangeShapeType="1"/>
          </p:cNvSpPr>
          <p:nvPr/>
        </p:nvSpPr>
        <p:spPr bwMode="auto">
          <a:xfrm>
            <a:off x="5717754" y="2060848"/>
            <a:ext cx="6350" cy="302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43" name="Line 25"/>
          <p:cNvSpPr>
            <a:spLocks noChangeShapeType="1"/>
          </p:cNvSpPr>
          <p:nvPr/>
        </p:nvSpPr>
        <p:spPr bwMode="auto">
          <a:xfrm rot="16200000">
            <a:off x="4424735" y="767829"/>
            <a:ext cx="7938" cy="302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44" name="Line 25"/>
          <p:cNvSpPr>
            <a:spLocks noChangeShapeType="1"/>
          </p:cNvSpPr>
          <p:nvPr/>
        </p:nvSpPr>
        <p:spPr bwMode="auto">
          <a:xfrm rot="16200000">
            <a:off x="4424735" y="1191692"/>
            <a:ext cx="7937" cy="302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45" name="Line 25"/>
          <p:cNvSpPr>
            <a:spLocks noChangeShapeType="1"/>
          </p:cNvSpPr>
          <p:nvPr/>
        </p:nvSpPr>
        <p:spPr bwMode="auto">
          <a:xfrm rot="16200000">
            <a:off x="4425529" y="1624285"/>
            <a:ext cx="6350" cy="302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46" name="Line 25"/>
          <p:cNvSpPr>
            <a:spLocks noChangeShapeType="1"/>
          </p:cNvSpPr>
          <p:nvPr/>
        </p:nvSpPr>
        <p:spPr bwMode="auto">
          <a:xfrm rot="16200000">
            <a:off x="4424735" y="2056879"/>
            <a:ext cx="7938" cy="302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47" name="Line 25"/>
          <p:cNvSpPr>
            <a:spLocks noChangeShapeType="1"/>
          </p:cNvSpPr>
          <p:nvPr/>
        </p:nvSpPr>
        <p:spPr bwMode="auto">
          <a:xfrm rot="16200000">
            <a:off x="4424735" y="2488679"/>
            <a:ext cx="7938" cy="302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48" name="Line 25"/>
          <p:cNvSpPr>
            <a:spLocks noChangeShapeType="1"/>
          </p:cNvSpPr>
          <p:nvPr/>
        </p:nvSpPr>
        <p:spPr bwMode="auto">
          <a:xfrm rot="16200000">
            <a:off x="4424735" y="2928417"/>
            <a:ext cx="7937" cy="302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49" name="Line 25"/>
          <p:cNvSpPr>
            <a:spLocks noChangeShapeType="1"/>
          </p:cNvSpPr>
          <p:nvPr/>
        </p:nvSpPr>
        <p:spPr bwMode="auto">
          <a:xfrm rot="16200000">
            <a:off x="4424735" y="3352279"/>
            <a:ext cx="7938" cy="302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cxnSp>
        <p:nvCxnSpPr>
          <p:cNvPr id="51" name="直線矢印コネクタ 50"/>
          <p:cNvCxnSpPr/>
          <p:nvPr/>
        </p:nvCxnSpPr>
        <p:spPr bwMode="auto">
          <a:xfrm flipV="1">
            <a:off x="4427984" y="2564904"/>
            <a:ext cx="576064" cy="1008112"/>
          </a:xfrm>
          <a:prstGeom prst="straightConnector1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arrow" w="sm" len="sm"/>
            <a:tailEnd type="arrow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2" name="テキスト ボックス 51"/>
          <p:cNvSpPr txBox="1"/>
          <p:nvPr/>
        </p:nvSpPr>
        <p:spPr>
          <a:xfrm rot="17916553">
            <a:off x="4136345" y="2907193"/>
            <a:ext cx="659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err="1" smtClean="0">
                <a:solidFill>
                  <a:srgbClr val="0000FF"/>
                </a:solidFill>
              </a:rPr>
              <a:t>Rsize</a:t>
            </a:r>
            <a:endParaRPr kumimoji="1" lang="ja-JP" altLang="en-US" b="1" dirty="0">
              <a:solidFill>
                <a:srgbClr val="0000FF"/>
              </a:solidFill>
            </a:endParaRPr>
          </a:p>
        </p:txBody>
      </p:sp>
      <p:cxnSp>
        <p:nvCxnSpPr>
          <p:cNvPr id="54" name="直線矢印コネクタ 53"/>
          <p:cNvCxnSpPr>
            <a:stCxn id="29" idx="1"/>
            <a:endCxn id="42" idx="1"/>
          </p:cNvCxnSpPr>
          <p:nvPr/>
        </p:nvCxnSpPr>
        <p:spPr bwMode="auto">
          <a:xfrm>
            <a:off x="5508204" y="5085036"/>
            <a:ext cx="215900" cy="0"/>
          </a:xfrm>
          <a:prstGeom prst="straightConnector1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arrow" w="sm" len="sm"/>
            <a:tailEnd type="arrow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5" name="テキスト ボックス 54"/>
          <p:cNvSpPr txBox="1"/>
          <p:nvPr/>
        </p:nvSpPr>
        <p:spPr>
          <a:xfrm>
            <a:off x="5292080" y="5157192"/>
            <a:ext cx="659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err="1" smtClean="0">
                <a:solidFill>
                  <a:srgbClr val="0000FF"/>
                </a:solidFill>
              </a:rPr>
              <a:t>Hsize</a:t>
            </a:r>
            <a:endParaRPr kumimoji="1" lang="ja-JP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1981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Poisson Equation (</a:t>
            </a:r>
            <a:r>
              <a:rPr lang="en-US" altLang="ja-JP" dirty="0" err="1" smtClean="0"/>
              <a:t>Hartree</a:t>
            </a:r>
            <a:r>
              <a:rPr lang="en-US" altLang="ja-JP" dirty="0" smtClean="0"/>
              <a:t> potential)</a:t>
            </a:r>
            <a:endParaRPr kumimoji="1" lang="ja-JP" altLang="en-US" dirty="0"/>
          </a:p>
        </p:txBody>
      </p:sp>
      <p:graphicFrame>
        <p:nvGraphicFramePr>
          <p:cNvPr id="3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6256959"/>
              </p:ext>
            </p:extLst>
          </p:nvPr>
        </p:nvGraphicFramePr>
        <p:xfrm>
          <a:off x="467544" y="1412776"/>
          <a:ext cx="1912937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783" name="数式" r:id="rId3" imgW="1193800" imgH="228600" progId="Equation.3">
                  <p:embed/>
                </p:oleObj>
              </mc:Choice>
              <mc:Fallback>
                <p:oleObj name="数式" r:id="rId3" imgW="1193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1412776"/>
                        <a:ext cx="1912937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val 14"/>
          <p:cNvSpPr>
            <a:spLocks noChangeArrowheads="1"/>
          </p:cNvSpPr>
          <p:nvPr/>
        </p:nvSpPr>
        <p:spPr bwMode="auto">
          <a:xfrm>
            <a:off x="3275856" y="2429410"/>
            <a:ext cx="2304181" cy="2278687"/>
          </a:xfrm>
          <a:prstGeom prst="ellips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ja-JP" altLang="en-US" sz="1400">
              <a:latin typeface="HGS創英角ﾎﾟｯﾌﾟ体" charset="0"/>
              <a:ea typeface="HGS創英角ﾎﾟｯﾌﾟ体" charset="0"/>
              <a:cs typeface="HGS創英角ﾎﾟｯﾌﾟ体" charset="0"/>
            </a:endParaRPr>
          </a:p>
        </p:txBody>
      </p:sp>
      <p:sp>
        <p:nvSpPr>
          <p:cNvPr id="5" name="Rectangle 20"/>
          <p:cNvSpPr>
            <a:spLocks noChangeArrowheads="1"/>
          </p:cNvSpPr>
          <p:nvPr/>
        </p:nvSpPr>
        <p:spPr bwMode="auto">
          <a:xfrm>
            <a:off x="2915816" y="2060848"/>
            <a:ext cx="3025775" cy="30241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ja-JP" altLang="en-US" sz="1400">
              <a:latin typeface="HGS創英角ﾎﾟｯﾌﾟ体" charset="0"/>
              <a:ea typeface="HGS創英角ﾎﾟｯﾌﾟ体" charset="0"/>
              <a:cs typeface="HGS創英角ﾎﾟｯﾌﾟ体" charset="0"/>
            </a:endParaRPr>
          </a:p>
        </p:txBody>
      </p:sp>
      <p:sp>
        <p:nvSpPr>
          <p:cNvPr id="6" name="Line 22"/>
          <p:cNvSpPr>
            <a:spLocks noChangeShapeType="1"/>
          </p:cNvSpPr>
          <p:nvPr/>
        </p:nvSpPr>
        <p:spPr bwMode="auto">
          <a:xfrm>
            <a:off x="2915816" y="4003948"/>
            <a:ext cx="0" cy="10810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7" name="Line 23"/>
          <p:cNvSpPr>
            <a:spLocks noChangeShapeType="1"/>
          </p:cNvSpPr>
          <p:nvPr/>
        </p:nvSpPr>
        <p:spPr bwMode="auto">
          <a:xfrm>
            <a:off x="2915816" y="5085036"/>
            <a:ext cx="30241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8" name="Line 24"/>
          <p:cNvSpPr>
            <a:spLocks noChangeShapeType="1"/>
          </p:cNvSpPr>
          <p:nvPr/>
        </p:nvSpPr>
        <p:spPr bwMode="auto">
          <a:xfrm>
            <a:off x="5940004" y="4076973"/>
            <a:ext cx="0" cy="1008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9" name="Line 25"/>
          <p:cNvSpPr>
            <a:spLocks noChangeShapeType="1"/>
          </p:cNvSpPr>
          <p:nvPr/>
        </p:nvSpPr>
        <p:spPr bwMode="auto">
          <a:xfrm>
            <a:off x="3341266" y="2060848"/>
            <a:ext cx="7938" cy="302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0" name="Line 25"/>
          <p:cNvSpPr>
            <a:spLocks noChangeShapeType="1"/>
          </p:cNvSpPr>
          <p:nvPr/>
        </p:nvSpPr>
        <p:spPr bwMode="auto">
          <a:xfrm>
            <a:off x="3773066" y="2060848"/>
            <a:ext cx="7938" cy="302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1" name="Line 25"/>
          <p:cNvSpPr>
            <a:spLocks noChangeShapeType="1"/>
          </p:cNvSpPr>
          <p:nvPr/>
        </p:nvSpPr>
        <p:spPr bwMode="auto">
          <a:xfrm>
            <a:off x="4204866" y="2060848"/>
            <a:ext cx="7938" cy="302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2" name="Line 25"/>
          <p:cNvSpPr>
            <a:spLocks noChangeShapeType="1"/>
          </p:cNvSpPr>
          <p:nvPr/>
        </p:nvSpPr>
        <p:spPr bwMode="auto">
          <a:xfrm>
            <a:off x="4636666" y="2060848"/>
            <a:ext cx="7938" cy="302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3" name="Line 25"/>
          <p:cNvSpPr>
            <a:spLocks noChangeShapeType="1"/>
          </p:cNvSpPr>
          <p:nvPr/>
        </p:nvSpPr>
        <p:spPr bwMode="auto">
          <a:xfrm>
            <a:off x="5068466" y="2060848"/>
            <a:ext cx="7938" cy="302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4" name="Line 25"/>
          <p:cNvSpPr>
            <a:spLocks noChangeShapeType="1"/>
          </p:cNvSpPr>
          <p:nvPr/>
        </p:nvSpPr>
        <p:spPr bwMode="auto">
          <a:xfrm>
            <a:off x="5501854" y="2060848"/>
            <a:ext cx="6350" cy="302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5" name="Line 25"/>
          <p:cNvSpPr>
            <a:spLocks noChangeShapeType="1"/>
          </p:cNvSpPr>
          <p:nvPr/>
        </p:nvSpPr>
        <p:spPr bwMode="auto">
          <a:xfrm rot="16200000">
            <a:off x="4425529" y="2279923"/>
            <a:ext cx="6350" cy="302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6" name="Line 25"/>
          <p:cNvSpPr>
            <a:spLocks noChangeShapeType="1"/>
          </p:cNvSpPr>
          <p:nvPr/>
        </p:nvSpPr>
        <p:spPr bwMode="auto">
          <a:xfrm rot="16200000">
            <a:off x="4424735" y="3144317"/>
            <a:ext cx="7937" cy="302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7" name="Line 25"/>
          <p:cNvSpPr>
            <a:spLocks noChangeShapeType="1"/>
          </p:cNvSpPr>
          <p:nvPr/>
        </p:nvSpPr>
        <p:spPr bwMode="auto">
          <a:xfrm rot="16200000">
            <a:off x="4424735" y="2712517"/>
            <a:ext cx="7937" cy="302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8" name="Line 25"/>
          <p:cNvSpPr>
            <a:spLocks noChangeShapeType="1"/>
          </p:cNvSpPr>
          <p:nvPr/>
        </p:nvSpPr>
        <p:spPr bwMode="auto">
          <a:xfrm rot="16200000">
            <a:off x="4424735" y="1847329"/>
            <a:ext cx="7938" cy="302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9" name="Line 25"/>
          <p:cNvSpPr>
            <a:spLocks noChangeShapeType="1"/>
          </p:cNvSpPr>
          <p:nvPr/>
        </p:nvSpPr>
        <p:spPr bwMode="auto">
          <a:xfrm rot="16200000">
            <a:off x="4424735" y="1415529"/>
            <a:ext cx="7938" cy="302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0" name="Line 25"/>
          <p:cNvSpPr>
            <a:spLocks noChangeShapeType="1"/>
          </p:cNvSpPr>
          <p:nvPr/>
        </p:nvSpPr>
        <p:spPr bwMode="auto">
          <a:xfrm rot="16200000">
            <a:off x="4424735" y="983729"/>
            <a:ext cx="7938" cy="302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1" name="Line 25"/>
          <p:cNvSpPr>
            <a:spLocks noChangeShapeType="1"/>
          </p:cNvSpPr>
          <p:nvPr/>
        </p:nvSpPr>
        <p:spPr bwMode="auto">
          <a:xfrm>
            <a:off x="3133304" y="2060848"/>
            <a:ext cx="6350" cy="302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2" name="Line 25"/>
          <p:cNvSpPr>
            <a:spLocks noChangeShapeType="1"/>
          </p:cNvSpPr>
          <p:nvPr/>
        </p:nvSpPr>
        <p:spPr bwMode="auto">
          <a:xfrm>
            <a:off x="3557166" y="2060848"/>
            <a:ext cx="7938" cy="302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3" name="Line 25"/>
          <p:cNvSpPr>
            <a:spLocks noChangeShapeType="1"/>
          </p:cNvSpPr>
          <p:nvPr/>
        </p:nvSpPr>
        <p:spPr bwMode="auto">
          <a:xfrm>
            <a:off x="3988966" y="2060848"/>
            <a:ext cx="7938" cy="302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4" name="Line 25"/>
          <p:cNvSpPr>
            <a:spLocks noChangeShapeType="1"/>
          </p:cNvSpPr>
          <p:nvPr/>
        </p:nvSpPr>
        <p:spPr bwMode="auto">
          <a:xfrm>
            <a:off x="4420766" y="2060848"/>
            <a:ext cx="7938" cy="302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5" name="Line 25"/>
          <p:cNvSpPr>
            <a:spLocks noChangeShapeType="1"/>
          </p:cNvSpPr>
          <p:nvPr/>
        </p:nvSpPr>
        <p:spPr bwMode="auto">
          <a:xfrm>
            <a:off x="4852566" y="2060848"/>
            <a:ext cx="7938" cy="302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6" name="Line 25"/>
          <p:cNvSpPr>
            <a:spLocks noChangeShapeType="1"/>
          </p:cNvSpPr>
          <p:nvPr/>
        </p:nvSpPr>
        <p:spPr bwMode="auto">
          <a:xfrm>
            <a:off x="5284366" y="2060848"/>
            <a:ext cx="7938" cy="302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7" name="Line 25"/>
          <p:cNvSpPr>
            <a:spLocks noChangeShapeType="1"/>
          </p:cNvSpPr>
          <p:nvPr/>
        </p:nvSpPr>
        <p:spPr bwMode="auto">
          <a:xfrm>
            <a:off x="5717754" y="2060848"/>
            <a:ext cx="6350" cy="302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8" name="Line 25"/>
          <p:cNvSpPr>
            <a:spLocks noChangeShapeType="1"/>
          </p:cNvSpPr>
          <p:nvPr/>
        </p:nvSpPr>
        <p:spPr bwMode="auto">
          <a:xfrm rot="16200000">
            <a:off x="4424735" y="767829"/>
            <a:ext cx="7938" cy="302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9" name="Line 25"/>
          <p:cNvSpPr>
            <a:spLocks noChangeShapeType="1"/>
          </p:cNvSpPr>
          <p:nvPr/>
        </p:nvSpPr>
        <p:spPr bwMode="auto">
          <a:xfrm rot="16200000">
            <a:off x="4424735" y="1191692"/>
            <a:ext cx="7937" cy="302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0" name="Line 25"/>
          <p:cNvSpPr>
            <a:spLocks noChangeShapeType="1"/>
          </p:cNvSpPr>
          <p:nvPr/>
        </p:nvSpPr>
        <p:spPr bwMode="auto">
          <a:xfrm rot="16200000">
            <a:off x="4425529" y="1624285"/>
            <a:ext cx="6350" cy="302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1" name="Line 25"/>
          <p:cNvSpPr>
            <a:spLocks noChangeShapeType="1"/>
          </p:cNvSpPr>
          <p:nvPr/>
        </p:nvSpPr>
        <p:spPr bwMode="auto">
          <a:xfrm rot="16200000">
            <a:off x="4424735" y="2056879"/>
            <a:ext cx="7938" cy="302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2" name="Line 25"/>
          <p:cNvSpPr>
            <a:spLocks noChangeShapeType="1"/>
          </p:cNvSpPr>
          <p:nvPr/>
        </p:nvSpPr>
        <p:spPr bwMode="auto">
          <a:xfrm rot="16200000">
            <a:off x="4424735" y="2488679"/>
            <a:ext cx="7938" cy="302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3" name="Line 25"/>
          <p:cNvSpPr>
            <a:spLocks noChangeShapeType="1"/>
          </p:cNvSpPr>
          <p:nvPr/>
        </p:nvSpPr>
        <p:spPr bwMode="auto">
          <a:xfrm rot="16200000">
            <a:off x="4424735" y="2928417"/>
            <a:ext cx="7937" cy="302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34" name="Line 25"/>
          <p:cNvSpPr>
            <a:spLocks noChangeShapeType="1"/>
          </p:cNvSpPr>
          <p:nvPr/>
        </p:nvSpPr>
        <p:spPr bwMode="auto">
          <a:xfrm rot="16200000">
            <a:off x="4424735" y="3352279"/>
            <a:ext cx="7938" cy="3025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/>
          </a:p>
        </p:txBody>
      </p:sp>
      <p:graphicFrame>
        <p:nvGraphicFramePr>
          <p:cNvPr id="39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0890830"/>
              </p:ext>
            </p:extLst>
          </p:nvPr>
        </p:nvGraphicFramePr>
        <p:xfrm>
          <a:off x="2987824" y="2198192"/>
          <a:ext cx="876300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784" name="数式" r:id="rId5" imgW="546100" imgH="228600" progId="Equation.3">
                  <p:embed/>
                </p:oleObj>
              </mc:Choice>
              <mc:Fallback>
                <p:oleObj name="数式" r:id="rId5" imgW="5461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824" y="2198192"/>
                        <a:ext cx="876300" cy="366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テキスト ボックス 39"/>
          <p:cNvSpPr txBox="1"/>
          <p:nvPr/>
        </p:nvSpPr>
        <p:spPr>
          <a:xfrm>
            <a:off x="3347864" y="5610726"/>
            <a:ext cx="4365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→ Boundary Condition → </a:t>
            </a:r>
            <a:r>
              <a:rPr lang="en-US" altLang="ja-JP" dirty="0" err="1" smtClean="0"/>
              <a:t>Multipole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Expantion</a:t>
            </a:r>
            <a:r>
              <a:rPr lang="en-US" altLang="ja-JP" dirty="0" smtClean="0"/>
              <a:t> of</a:t>
            </a:r>
            <a:endParaRPr kumimoji="1" lang="ja-JP" altLang="en-US" dirty="0"/>
          </a:p>
        </p:txBody>
      </p:sp>
      <p:graphicFrame>
        <p:nvGraphicFramePr>
          <p:cNvPr id="41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9043111"/>
              </p:ext>
            </p:extLst>
          </p:nvPr>
        </p:nvGraphicFramePr>
        <p:xfrm>
          <a:off x="4211960" y="3068960"/>
          <a:ext cx="609600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785" name="数式" r:id="rId7" imgW="381000" imgH="203200" progId="Equation.3">
                  <p:embed/>
                </p:oleObj>
              </mc:Choice>
              <mc:Fallback>
                <p:oleObj name="数式" r:id="rId7" imgW="3810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960" y="3068960"/>
                        <a:ext cx="609600" cy="325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765434"/>
              </p:ext>
            </p:extLst>
          </p:nvPr>
        </p:nvGraphicFramePr>
        <p:xfrm>
          <a:off x="4211960" y="3573016"/>
          <a:ext cx="50800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786" name="数式" r:id="rId9" imgW="317500" imgH="203200" progId="Equation.3">
                  <p:embed/>
                </p:oleObj>
              </mc:Choice>
              <mc:Fallback>
                <p:oleObj name="数式" r:id="rId9" imgW="3175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960" y="3573016"/>
                        <a:ext cx="50800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8629765"/>
              </p:ext>
            </p:extLst>
          </p:nvPr>
        </p:nvGraphicFramePr>
        <p:xfrm>
          <a:off x="2882900" y="5589588"/>
          <a:ext cx="509588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787" name="数式" r:id="rId11" imgW="317500" imgH="228600" progId="Equation.3">
                  <p:embed/>
                </p:oleObj>
              </mc:Choice>
              <mc:Fallback>
                <p:oleObj name="数式" r:id="rId11" imgW="3175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2900" y="5589588"/>
                        <a:ext cx="509588" cy="366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6830704"/>
              </p:ext>
            </p:extLst>
          </p:nvPr>
        </p:nvGraphicFramePr>
        <p:xfrm>
          <a:off x="7668344" y="5445224"/>
          <a:ext cx="673100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788" name="数式" r:id="rId13" imgW="419100" imgH="444500" progId="Equation.3">
                  <p:embed/>
                </p:oleObj>
              </mc:Choice>
              <mc:Fallback>
                <p:oleObj name="数式" r:id="rId13" imgW="4191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8344" y="5445224"/>
                        <a:ext cx="673100" cy="712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2306039"/>
              </p:ext>
            </p:extLst>
          </p:nvPr>
        </p:nvGraphicFramePr>
        <p:xfrm>
          <a:off x="467544" y="2348880"/>
          <a:ext cx="1958976" cy="71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789" name="数式" r:id="rId15" imgW="1219200" imgH="444500" progId="Equation.3">
                  <p:embed/>
                </p:oleObj>
              </mc:Choice>
              <mc:Fallback>
                <p:oleObj name="数式" r:id="rId15" imgW="12192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2348880"/>
                        <a:ext cx="1958976" cy="712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04657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計算の保存と再開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71600" y="1844824"/>
            <a:ext cx="7250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ja-JP" dirty="0" smtClean="0"/>
              <a:t>SCF</a:t>
            </a:r>
            <a:r>
              <a:rPr kumimoji="1" lang="ja-JP" altLang="en-US" dirty="0" smtClean="0"/>
              <a:t>計算終了後</a:t>
            </a:r>
            <a:r>
              <a:rPr kumimoji="1" lang="en-US" altLang="ja-JP" dirty="0" smtClean="0"/>
              <a:t> rsdft.dat1 </a:t>
            </a:r>
            <a:r>
              <a:rPr kumimoji="1" lang="ja-JP" altLang="en-US" dirty="0" smtClean="0"/>
              <a:t>というファイルができる（波動関数やポテンシャル等）</a:t>
            </a:r>
            <a:endParaRPr kumimoji="1" lang="en-US" altLang="ja-JP" dirty="0" smtClean="0"/>
          </a:p>
          <a:p>
            <a:pPr marL="285750" indent="-285750">
              <a:buFont typeface="Arial"/>
              <a:buChar char="•"/>
            </a:pPr>
            <a:endParaRPr lang="en-US" altLang="ja-JP" dirty="0"/>
          </a:p>
          <a:p>
            <a:pPr marL="285750" indent="-285750">
              <a:buFont typeface="Arial"/>
              <a:buChar char="•"/>
            </a:pPr>
            <a:r>
              <a:rPr kumimoji="1" lang="en-US" altLang="ja-JP" dirty="0" err="1" smtClean="0"/>
              <a:t>rsdft.dat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という名前に変更</a:t>
            </a:r>
            <a:endParaRPr kumimoji="1" lang="en-US" altLang="ja-JP" dirty="0" smtClean="0"/>
          </a:p>
          <a:p>
            <a:pPr marL="285750" indent="-285750">
              <a:buFont typeface="Arial"/>
              <a:buChar char="•"/>
            </a:pPr>
            <a:endParaRPr lang="en-US" altLang="ja-JP" dirty="0"/>
          </a:p>
          <a:p>
            <a:pPr marL="285750" indent="-285750">
              <a:buFont typeface="Arial"/>
              <a:buChar char="•"/>
            </a:pPr>
            <a:r>
              <a:rPr kumimoji="1" lang="ja-JP" altLang="en-US" dirty="0" smtClean="0"/>
              <a:t>再実行すると、</a:t>
            </a:r>
            <a:r>
              <a:rPr kumimoji="1" lang="en-US" altLang="ja-JP" dirty="0" err="1" smtClean="0"/>
              <a:t>rsdft.dat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の波動函数等のデータを読み込んでから計算を実行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96044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TDDFT</a:t>
            </a:r>
            <a:r>
              <a:rPr kumimoji="1" lang="ja-JP" altLang="en-US" dirty="0" smtClean="0"/>
              <a:t>用</a:t>
            </a:r>
            <a:r>
              <a:rPr kumimoji="1" lang="en-US" altLang="ja-JP" dirty="0" err="1" smtClean="0"/>
              <a:t>incar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467544" y="1988840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sz="1400" dirty="0"/>
              <a:t>PP 2 "</a:t>
            </a:r>
            <a:r>
              <a:rPr lang="en-US" altLang="ja-JP" sz="1400" dirty="0" err="1"/>
              <a:t>H_psv.dat</a:t>
            </a:r>
            <a:r>
              <a:rPr lang="en-US" altLang="ja-JP" sz="1400" dirty="0"/>
              <a:t>"</a:t>
            </a:r>
          </a:p>
          <a:p>
            <a:r>
              <a:rPr lang="en-US" altLang="ja-JP" sz="1400" dirty="0" err="1"/>
              <a:t>Nband</a:t>
            </a:r>
            <a:r>
              <a:rPr lang="en-US" altLang="ja-JP" sz="1400" dirty="0"/>
              <a:t> 8</a:t>
            </a:r>
          </a:p>
          <a:p>
            <a:r>
              <a:rPr lang="de-DE" altLang="ja-JP" sz="1400" dirty="0"/>
              <a:t>MOLGRID 0.5 10.0</a:t>
            </a:r>
          </a:p>
          <a:p>
            <a:r>
              <a:rPr lang="de-DE" altLang="ja-JP" sz="1400" dirty="0"/>
              <a:t>SWSCF   </a:t>
            </a:r>
            <a:r>
              <a:rPr lang="de-DE" altLang="ja-JP" sz="1400" dirty="0" smtClean="0"/>
              <a:t>1</a:t>
            </a:r>
            <a:endParaRPr lang="de-DE" altLang="ja-JP" sz="1400" dirty="0"/>
          </a:p>
          <a:p>
            <a:r>
              <a:rPr lang="de-DE" altLang="ja-JP" sz="1400" dirty="0"/>
              <a:t>SWTDDFT </a:t>
            </a:r>
            <a:r>
              <a:rPr lang="de-DE" altLang="ja-JP" sz="1400" dirty="0" smtClean="0"/>
              <a:t>1</a:t>
            </a:r>
            <a:endParaRPr lang="de-DE" altLang="ja-JP" sz="1400" dirty="0"/>
          </a:p>
          <a:p>
            <a:r>
              <a:rPr lang="fr-FR" altLang="ja-JP" sz="1400" dirty="0"/>
              <a:t>CTRLCG 3 1 0</a:t>
            </a:r>
          </a:p>
          <a:p>
            <a:r>
              <a:rPr lang="pt-BR" altLang="ja-JP" sz="1400" dirty="0"/>
              <a:t>BETA 0.1</a:t>
            </a:r>
          </a:p>
          <a:p>
            <a:r>
              <a:rPr lang="nb-NO" altLang="ja-JP" sz="1400" dirty="0"/>
              <a:t>SCFCONV 1.d-20 1.d-30</a:t>
            </a:r>
          </a:p>
          <a:p>
            <a:r>
              <a:rPr lang="de-DE" altLang="ja-JP" sz="1400" dirty="0">
                <a:solidFill>
                  <a:srgbClr val="0000FF"/>
                </a:solidFill>
              </a:rPr>
              <a:t>TDDFT  0.02  50  4  20</a:t>
            </a:r>
          </a:p>
          <a:p>
            <a:r>
              <a:rPr lang="de-DE" altLang="ja-JP" sz="1400" dirty="0">
                <a:solidFill>
                  <a:srgbClr val="0000FF"/>
                </a:solidFill>
              </a:rPr>
              <a:t>FIELD  0.00  0.00  0.01</a:t>
            </a:r>
            <a:endParaRPr lang="ja-JP" altLang="en-US" sz="1400" dirty="0">
              <a:solidFill>
                <a:srgbClr val="0000FF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419872" y="1916832"/>
            <a:ext cx="406233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TDDFT</a:t>
            </a:r>
            <a:r>
              <a:rPr kumimoji="1" lang="ja-JP" altLang="en-US" dirty="0" smtClean="0"/>
              <a:t>計算の結果も</a:t>
            </a:r>
            <a:r>
              <a:rPr kumimoji="1" lang="en-US" altLang="ja-JP" dirty="0" smtClean="0"/>
              <a:t> rsdft.dat1 </a:t>
            </a:r>
            <a:r>
              <a:rPr kumimoji="1" lang="ja-JP" altLang="en-US" dirty="0" smtClean="0"/>
              <a:t>に書かれる。</a:t>
            </a:r>
            <a:endParaRPr kumimoji="1" lang="en-US" altLang="ja-JP" dirty="0" smtClean="0"/>
          </a:p>
          <a:p>
            <a:r>
              <a:rPr lang="ja-JP" altLang="en-US" dirty="0" smtClean="0"/>
              <a:t>再開時には</a:t>
            </a:r>
            <a:r>
              <a:rPr lang="en-US" altLang="ja-JP" dirty="0" smtClean="0"/>
              <a:t> </a:t>
            </a:r>
            <a:r>
              <a:rPr lang="en-US" altLang="ja-JP" dirty="0" smtClean="0">
                <a:solidFill>
                  <a:srgbClr val="0000FF"/>
                </a:solidFill>
              </a:rPr>
              <a:t>SWTDDFT 2</a:t>
            </a:r>
            <a:r>
              <a:rPr lang="en-US" altLang="ja-JP" dirty="0" smtClean="0"/>
              <a:t> </a:t>
            </a:r>
            <a:r>
              <a:rPr lang="ja-JP" altLang="en-US" dirty="0" smtClean="0"/>
              <a:t>とする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699792" y="3717032"/>
            <a:ext cx="5713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smtClean="0"/>
              <a:t>→</a:t>
            </a:r>
            <a:r>
              <a:rPr kumimoji="1" lang="ja-JP" altLang="en-US" sz="1200" dirty="0" smtClean="0"/>
              <a:t> 時間幅（</a:t>
            </a:r>
            <a:r>
              <a:rPr kumimoji="1" lang="en-US" altLang="ja-JP" sz="1200" dirty="0" err="1" smtClean="0"/>
              <a:t>a.u</a:t>
            </a:r>
            <a:r>
              <a:rPr kumimoji="1" lang="en-US" altLang="ja-JP" sz="1200" dirty="0" smtClean="0"/>
              <a:t>.</a:t>
            </a:r>
            <a:r>
              <a:rPr kumimoji="1" lang="ja-JP" altLang="en-US" sz="1200" dirty="0" smtClean="0"/>
              <a:t>）、ステップ数、テイラー展開の次数、描画用データの書き出しタイミング</a:t>
            </a:r>
            <a:endParaRPr kumimoji="1" lang="en-US" altLang="ja-JP" sz="1200" dirty="0" smtClean="0"/>
          </a:p>
          <a:p>
            <a:r>
              <a:rPr lang="en-US" altLang="ja-JP" sz="1200" dirty="0" smtClean="0"/>
              <a:t>→</a:t>
            </a:r>
            <a:r>
              <a:rPr lang="en-US" altLang="en-US" sz="1200" dirty="0"/>
              <a:t> </a:t>
            </a:r>
            <a:r>
              <a:rPr lang="ja-JP" altLang="en-US" sz="1200" dirty="0" smtClean="0"/>
              <a:t>外場の強さ（</a:t>
            </a:r>
            <a:r>
              <a:rPr lang="en-US" altLang="ja-JP" sz="1200" dirty="0" err="1" smtClean="0"/>
              <a:t>x,y,z</a:t>
            </a:r>
            <a:r>
              <a:rPr lang="ja-JP" altLang="en-US" sz="1200" dirty="0" smtClean="0"/>
              <a:t>方向）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082747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3200" dirty="0" smtClean="0"/>
              <a:t>ハミルトニアンの最大固有値と時間幅の関係</a:t>
            </a:r>
            <a:endParaRPr kumimoji="1" lang="ja-JP" altLang="en-US" sz="3200" dirty="0"/>
          </a:p>
        </p:txBody>
      </p:sp>
      <p:graphicFrame>
        <p:nvGraphicFramePr>
          <p:cNvPr id="3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5253104"/>
              </p:ext>
            </p:extLst>
          </p:nvPr>
        </p:nvGraphicFramePr>
        <p:xfrm>
          <a:off x="683568" y="1700808"/>
          <a:ext cx="360045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833" name="数式" r:id="rId3" imgW="2209800" imgH="711200" progId="Equation.3">
                  <p:embed/>
                </p:oleObj>
              </mc:Choice>
              <mc:Fallback>
                <p:oleObj name="数式" r:id="rId3" imgW="22098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1700808"/>
                        <a:ext cx="360045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5281643"/>
              </p:ext>
            </p:extLst>
          </p:nvPr>
        </p:nvGraphicFramePr>
        <p:xfrm>
          <a:off x="2051720" y="3356992"/>
          <a:ext cx="9921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834" name="数式" r:id="rId5" imgW="609600" imgH="241300" progId="Equation.3">
                  <p:embed/>
                </p:oleObj>
              </mc:Choice>
              <mc:Fallback>
                <p:oleObj name="数式" r:id="rId5" imgW="6096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3356992"/>
                        <a:ext cx="992187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右矢印 4"/>
          <p:cNvSpPr/>
          <p:nvPr/>
        </p:nvSpPr>
        <p:spPr bwMode="auto">
          <a:xfrm>
            <a:off x="1043608" y="3356992"/>
            <a:ext cx="648072" cy="432048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GS創英角ﾎﾟｯﾌﾟ体" charset="0"/>
              <a:ea typeface="HGS創英角ﾎﾟｯﾌﾟ体" charset="0"/>
              <a:cs typeface="HGS創英角ﾎﾟｯﾌﾟ体" charset="0"/>
            </a:endParaRPr>
          </a:p>
        </p:txBody>
      </p:sp>
      <p:graphicFrame>
        <p:nvGraphicFramePr>
          <p:cNvPr id="6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6027744"/>
              </p:ext>
            </p:extLst>
          </p:nvPr>
        </p:nvGraphicFramePr>
        <p:xfrm>
          <a:off x="2051720" y="4149080"/>
          <a:ext cx="19431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835" name="数式" r:id="rId7" imgW="1193800" imgH="279400" progId="Equation.3">
                  <p:embed/>
                </p:oleObj>
              </mc:Choice>
              <mc:Fallback>
                <p:oleObj name="数式" r:id="rId7" imgW="11938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4149080"/>
                        <a:ext cx="19431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4763281"/>
              </p:ext>
            </p:extLst>
          </p:nvPr>
        </p:nvGraphicFramePr>
        <p:xfrm>
          <a:off x="5004048" y="4077072"/>
          <a:ext cx="992187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836" name="数式" r:id="rId9" imgW="609600" imgH="393700" progId="Equation.3">
                  <p:embed/>
                </p:oleObj>
              </mc:Choice>
              <mc:Fallback>
                <p:oleObj name="数式" r:id="rId9" imgW="6096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4048" y="4077072"/>
                        <a:ext cx="992187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627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TDDFT</a:t>
            </a:r>
            <a:r>
              <a:rPr kumimoji="1" lang="ja-JP" altLang="en-US" dirty="0" smtClean="0"/>
              <a:t>用</a:t>
            </a:r>
            <a:r>
              <a:rPr kumimoji="1" lang="en-US" altLang="ja-JP" dirty="0" err="1" smtClean="0"/>
              <a:t>incar</a:t>
            </a:r>
            <a:r>
              <a:rPr kumimoji="1" lang="ja-JP" altLang="en-US" dirty="0" smtClean="0"/>
              <a:t>の例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467544" y="1988840"/>
            <a:ext cx="2232248" cy="224676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400" dirty="0"/>
              <a:t>PP 2 "</a:t>
            </a:r>
            <a:r>
              <a:rPr lang="en-US" altLang="ja-JP" sz="1400" dirty="0" err="1"/>
              <a:t>H_psv.dat</a:t>
            </a:r>
            <a:r>
              <a:rPr lang="en-US" altLang="ja-JP" sz="1400" dirty="0"/>
              <a:t>"</a:t>
            </a:r>
          </a:p>
          <a:p>
            <a:r>
              <a:rPr lang="en-US" altLang="ja-JP" sz="1400" dirty="0" err="1"/>
              <a:t>Nband</a:t>
            </a:r>
            <a:r>
              <a:rPr lang="en-US" altLang="ja-JP" sz="1400" dirty="0"/>
              <a:t> 8</a:t>
            </a:r>
          </a:p>
          <a:p>
            <a:r>
              <a:rPr lang="de-DE" altLang="ja-JP" sz="1400" dirty="0"/>
              <a:t>MOLGRID 0.5 10.0</a:t>
            </a:r>
          </a:p>
          <a:p>
            <a:r>
              <a:rPr lang="de-DE" altLang="ja-JP" sz="1400" dirty="0"/>
              <a:t>SWSCF   </a:t>
            </a:r>
            <a:r>
              <a:rPr lang="de-DE" altLang="ja-JP" sz="1400" dirty="0" smtClean="0"/>
              <a:t>1</a:t>
            </a:r>
            <a:endParaRPr lang="de-DE" altLang="ja-JP" sz="1400" dirty="0"/>
          </a:p>
          <a:p>
            <a:r>
              <a:rPr lang="de-DE" altLang="ja-JP" sz="1400" dirty="0"/>
              <a:t>SWTDDFT </a:t>
            </a:r>
            <a:r>
              <a:rPr lang="ja-JP" altLang="ja-JP" sz="1400" dirty="0"/>
              <a:t>0</a:t>
            </a:r>
            <a:endParaRPr lang="de-DE" altLang="ja-JP" sz="1400" dirty="0"/>
          </a:p>
          <a:p>
            <a:r>
              <a:rPr lang="fr-FR" altLang="ja-JP" sz="1400" dirty="0"/>
              <a:t>CTRLCG 3 1 0</a:t>
            </a:r>
          </a:p>
          <a:p>
            <a:r>
              <a:rPr lang="pt-BR" altLang="ja-JP" sz="1400" dirty="0"/>
              <a:t>BETA 0.1</a:t>
            </a:r>
          </a:p>
          <a:p>
            <a:r>
              <a:rPr lang="nb-NO" altLang="ja-JP" sz="1400" dirty="0"/>
              <a:t>SCFCONV 1.d-20 1.d-30</a:t>
            </a:r>
          </a:p>
          <a:p>
            <a:r>
              <a:rPr lang="de-DE" altLang="ja-JP" sz="1400" dirty="0"/>
              <a:t>TDDFT  0.02  50  4  20</a:t>
            </a:r>
          </a:p>
          <a:p>
            <a:r>
              <a:rPr lang="de-DE" altLang="ja-JP" sz="1400" dirty="0"/>
              <a:t>FIELD  0.00  0.00  0.01</a:t>
            </a:r>
            <a:endParaRPr lang="ja-JP" altLang="en-US" sz="1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67544" y="1556792"/>
            <a:ext cx="9677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SCF</a:t>
            </a:r>
            <a:r>
              <a:rPr kumimoji="1" lang="ja-JP" altLang="en-US" dirty="0" smtClean="0"/>
              <a:t>計算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67544" y="4437112"/>
            <a:ext cx="1806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rsdft.dat1 </a:t>
            </a:r>
            <a:r>
              <a:rPr kumimoji="1" lang="ja-JP" altLang="en-US" dirty="0" smtClean="0"/>
              <a:t>ができる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059832" y="1340768"/>
            <a:ext cx="311335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SCF</a:t>
            </a:r>
            <a:r>
              <a:rPr kumimoji="1" lang="ja-JP" altLang="en-US" dirty="0" smtClean="0"/>
              <a:t>の結果は読み込むだけにして</a:t>
            </a:r>
            <a:endParaRPr kumimoji="1" lang="en-US" altLang="ja-JP" dirty="0" smtClean="0"/>
          </a:p>
          <a:p>
            <a:r>
              <a:rPr lang="en-US" altLang="ja-JP" dirty="0" smtClean="0"/>
              <a:t>TDDFT</a:t>
            </a:r>
            <a:r>
              <a:rPr lang="ja-JP" altLang="en-US" dirty="0" smtClean="0"/>
              <a:t>計算を実行する</a:t>
            </a:r>
            <a:endParaRPr lang="en-US" altLang="ja-JP" dirty="0" smtClean="0"/>
          </a:p>
        </p:txBody>
      </p:sp>
      <p:sp>
        <p:nvSpPr>
          <p:cNvPr id="7" name="正方形/長方形 6"/>
          <p:cNvSpPr/>
          <p:nvPr/>
        </p:nvSpPr>
        <p:spPr>
          <a:xfrm>
            <a:off x="3203848" y="2348880"/>
            <a:ext cx="2232248" cy="224676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400" dirty="0"/>
              <a:t>PP 2 "</a:t>
            </a:r>
            <a:r>
              <a:rPr lang="en-US" altLang="ja-JP" sz="1400" dirty="0" err="1"/>
              <a:t>H_psv.dat</a:t>
            </a:r>
            <a:r>
              <a:rPr lang="en-US" altLang="ja-JP" sz="1400" dirty="0"/>
              <a:t>"</a:t>
            </a:r>
          </a:p>
          <a:p>
            <a:r>
              <a:rPr lang="en-US" altLang="ja-JP" sz="1400" dirty="0" err="1"/>
              <a:t>Nband</a:t>
            </a:r>
            <a:r>
              <a:rPr lang="en-US" altLang="ja-JP" sz="1400" dirty="0"/>
              <a:t> 8</a:t>
            </a:r>
          </a:p>
          <a:p>
            <a:r>
              <a:rPr lang="de-DE" altLang="ja-JP" sz="1400" dirty="0"/>
              <a:t>MOLGRID 0.5 10.0</a:t>
            </a:r>
          </a:p>
          <a:p>
            <a:r>
              <a:rPr lang="de-DE" altLang="ja-JP" sz="1400" dirty="0">
                <a:solidFill>
                  <a:srgbClr val="0000FF"/>
                </a:solidFill>
              </a:rPr>
              <a:t>SWSCF   </a:t>
            </a:r>
            <a:r>
              <a:rPr lang="de-DE" altLang="ja-JP" sz="1400" dirty="0">
                <a:solidFill>
                  <a:srgbClr val="0000FF"/>
                </a:solidFill>
              </a:rPr>
              <a:t>0</a:t>
            </a:r>
            <a:endParaRPr lang="de-DE" altLang="ja-JP" sz="1400" dirty="0">
              <a:solidFill>
                <a:srgbClr val="0000FF"/>
              </a:solidFill>
            </a:endParaRPr>
          </a:p>
          <a:p>
            <a:r>
              <a:rPr lang="de-DE" altLang="ja-JP" sz="1400" dirty="0">
                <a:solidFill>
                  <a:srgbClr val="0000FF"/>
                </a:solidFill>
              </a:rPr>
              <a:t>SWTDDFT </a:t>
            </a:r>
            <a:r>
              <a:rPr lang="en-US" altLang="ja-JP" sz="1400" dirty="0" smtClean="0">
                <a:solidFill>
                  <a:srgbClr val="0000FF"/>
                </a:solidFill>
              </a:rPr>
              <a:t>1</a:t>
            </a:r>
            <a:endParaRPr lang="de-DE" altLang="ja-JP" sz="1400" dirty="0">
              <a:solidFill>
                <a:srgbClr val="0000FF"/>
              </a:solidFill>
            </a:endParaRPr>
          </a:p>
          <a:p>
            <a:r>
              <a:rPr lang="fr-FR" altLang="ja-JP" sz="1400" dirty="0"/>
              <a:t>CTRLCG 3 1 0</a:t>
            </a:r>
          </a:p>
          <a:p>
            <a:r>
              <a:rPr lang="pt-BR" altLang="ja-JP" sz="1400" dirty="0"/>
              <a:t>BETA 0.1</a:t>
            </a:r>
          </a:p>
          <a:p>
            <a:r>
              <a:rPr lang="nb-NO" altLang="ja-JP" sz="1400" dirty="0"/>
              <a:t>SCFCONV 1.d-20 1.d-30</a:t>
            </a:r>
          </a:p>
          <a:p>
            <a:r>
              <a:rPr lang="de-DE" altLang="ja-JP" sz="1400" dirty="0"/>
              <a:t>TDDFT  0.02  50  4  20</a:t>
            </a:r>
          </a:p>
          <a:p>
            <a:r>
              <a:rPr lang="de-DE" altLang="ja-JP" sz="1400" dirty="0"/>
              <a:t>FIELD  0.00  0.00  0.01</a:t>
            </a:r>
            <a:endParaRPr lang="ja-JP" altLang="en-US" sz="1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275856" y="1988840"/>
            <a:ext cx="2056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rsdft.dat1 → </a:t>
            </a:r>
            <a:r>
              <a:rPr kumimoji="1" lang="en-US" altLang="ja-JP" dirty="0" err="1" smtClean="0"/>
              <a:t>rsdft.dat</a:t>
            </a:r>
            <a:endParaRPr kumimoji="1" lang="en-US" altLang="ja-JP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172921" y="4634552"/>
            <a:ext cx="283923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ja-JP" sz="1400" dirty="0" smtClean="0"/>
              <a:t>TDDFT</a:t>
            </a:r>
            <a:r>
              <a:rPr kumimoji="1" lang="ja-JP" altLang="en-US" sz="1400" dirty="0" smtClean="0"/>
              <a:t>が</a:t>
            </a:r>
            <a:r>
              <a:rPr kumimoji="1" lang="en-US" altLang="ja-JP" sz="1400" dirty="0" smtClean="0"/>
              <a:t>50</a:t>
            </a:r>
            <a:r>
              <a:rPr kumimoji="1" lang="ja-JP" altLang="en-US" sz="1400" dirty="0" smtClean="0"/>
              <a:t>ステップ実行される</a:t>
            </a:r>
            <a:endParaRPr lang="en-US" altLang="ja-JP" sz="1400" dirty="0"/>
          </a:p>
          <a:p>
            <a:pPr marL="285750" indent="-285750">
              <a:buFont typeface="Arial"/>
              <a:buChar char="•"/>
            </a:pPr>
            <a:r>
              <a:rPr kumimoji="1" lang="en-US" altLang="ja-JP" sz="1400" dirty="0" smtClean="0"/>
              <a:t>rsdft.dat1 </a:t>
            </a:r>
            <a:r>
              <a:rPr kumimoji="1" lang="ja-JP" altLang="en-US" sz="1400" dirty="0" smtClean="0"/>
              <a:t>には</a:t>
            </a:r>
            <a:r>
              <a:rPr kumimoji="1" lang="en-US" altLang="ja-JP" sz="1400" dirty="0" smtClean="0"/>
              <a:t>TDDFT</a:t>
            </a:r>
            <a:r>
              <a:rPr lang="ja-JP" altLang="en-US" sz="1400" dirty="0" smtClean="0"/>
              <a:t>の最終回</a:t>
            </a:r>
            <a:r>
              <a:rPr lang="en-US" altLang="ja-JP" sz="1400" dirty="0"/>
              <a:t/>
            </a:r>
            <a:br>
              <a:rPr lang="en-US" altLang="ja-JP" sz="1400" dirty="0"/>
            </a:br>
            <a:r>
              <a:rPr lang="ja-JP" altLang="en-US" sz="1400" dirty="0" smtClean="0"/>
              <a:t>の</a:t>
            </a:r>
            <a:r>
              <a:rPr kumimoji="1" lang="ja-JP" altLang="en-US" sz="1400" dirty="0" smtClean="0"/>
              <a:t>波動関数等が保存される</a:t>
            </a:r>
            <a:endParaRPr kumimoji="1" lang="en-US" altLang="ja-JP" sz="1400" dirty="0" smtClean="0"/>
          </a:p>
          <a:p>
            <a:pPr marL="285750" indent="-285750">
              <a:buFont typeface="Arial"/>
              <a:buChar char="•"/>
            </a:pPr>
            <a:r>
              <a:rPr lang="en-US" altLang="ja-JP" sz="1400" dirty="0" err="1" smtClean="0"/>
              <a:t>rtdft_dat_mol</a:t>
            </a:r>
            <a:r>
              <a:rPr lang="en-US" altLang="ja-JP" sz="1400" dirty="0" smtClean="0"/>
              <a:t> </a:t>
            </a:r>
            <a:r>
              <a:rPr lang="ja-JP" altLang="en-US" sz="1400" dirty="0" smtClean="0"/>
              <a:t>には時間、双極子</a:t>
            </a:r>
            <a:r>
              <a:rPr lang="en-US" altLang="ja-JP" sz="1400" dirty="0" smtClean="0"/>
              <a:t/>
            </a:r>
            <a:br>
              <a:rPr lang="en-US" altLang="ja-JP" sz="1400" dirty="0" smtClean="0"/>
            </a:br>
            <a:r>
              <a:rPr lang="ja-JP" altLang="en-US" sz="1400" dirty="0" smtClean="0"/>
              <a:t>モーメント、エネルギー、ノルム</a:t>
            </a:r>
            <a:r>
              <a:rPr lang="en-US" altLang="ja-JP" sz="1400" dirty="0" smtClean="0"/>
              <a:t/>
            </a:r>
            <a:br>
              <a:rPr lang="en-US" altLang="ja-JP" sz="1400" dirty="0" smtClean="0"/>
            </a:br>
            <a:r>
              <a:rPr lang="ja-JP" altLang="en-US" sz="1400" dirty="0" smtClean="0"/>
              <a:t>の情報が保存される</a:t>
            </a:r>
            <a:endParaRPr lang="en-US" altLang="ja-JP" sz="1400" dirty="0" smtClean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372200" y="2060848"/>
            <a:ext cx="1980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TDDFT</a:t>
            </a:r>
            <a:r>
              <a:rPr kumimoji="1" lang="ja-JP" altLang="en-US" dirty="0" smtClean="0"/>
              <a:t>の続きを実行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6300192" y="2780928"/>
            <a:ext cx="2232248" cy="224676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400" dirty="0"/>
              <a:t>PP 2 "</a:t>
            </a:r>
            <a:r>
              <a:rPr lang="en-US" altLang="ja-JP" sz="1400" dirty="0" err="1"/>
              <a:t>H_psv.dat</a:t>
            </a:r>
            <a:r>
              <a:rPr lang="en-US" altLang="ja-JP" sz="1400" dirty="0"/>
              <a:t>"</a:t>
            </a:r>
          </a:p>
          <a:p>
            <a:r>
              <a:rPr lang="en-US" altLang="ja-JP" sz="1400" dirty="0" err="1"/>
              <a:t>Nband</a:t>
            </a:r>
            <a:r>
              <a:rPr lang="en-US" altLang="ja-JP" sz="1400" dirty="0"/>
              <a:t> 8</a:t>
            </a:r>
          </a:p>
          <a:p>
            <a:r>
              <a:rPr lang="de-DE" altLang="ja-JP" sz="1400" dirty="0"/>
              <a:t>MOLGRID 0.5 10.0</a:t>
            </a:r>
          </a:p>
          <a:p>
            <a:r>
              <a:rPr lang="de-DE" altLang="ja-JP" sz="1400" dirty="0">
                <a:solidFill>
                  <a:srgbClr val="0000FF"/>
                </a:solidFill>
              </a:rPr>
              <a:t>SWSCF   </a:t>
            </a:r>
            <a:r>
              <a:rPr lang="de-DE" altLang="ja-JP" sz="1400" dirty="0">
                <a:solidFill>
                  <a:srgbClr val="0000FF"/>
                </a:solidFill>
              </a:rPr>
              <a:t>0</a:t>
            </a:r>
            <a:endParaRPr lang="de-DE" altLang="ja-JP" sz="1400" dirty="0">
              <a:solidFill>
                <a:srgbClr val="0000FF"/>
              </a:solidFill>
            </a:endParaRPr>
          </a:p>
          <a:p>
            <a:r>
              <a:rPr lang="de-DE" altLang="ja-JP" sz="1400" dirty="0">
                <a:solidFill>
                  <a:srgbClr val="0000FF"/>
                </a:solidFill>
              </a:rPr>
              <a:t>SWTDDFT </a:t>
            </a:r>
            <a:r>
              <a:rPr lang="en-US" altLang="ja-JP" sz="1400" dirty="0">
                <a:solidFill>
                  <a:srgbClr val="0000FF"/>
                </a:solidFill>
              </a:rPr>
              <a:t>2</a:t>
            </a:r>
            <a:endParaRPr lang="de-DE" altLang="ja-JP" sz="1400" dirty="0">
              <a:solidFill>
                <a:srgbClr val="0000FF"/>
              </a:solidFill>
            </a:endParaRPr>
          </a:p>
          <a:p>
            <a:r>
              <a:rPr lang="fr-FR" altLang="ja-JP" sz="1400" dirty="0"/>
              <a:t>CTRLCG 3 1 0</a:t>
            </a:r>
          </a:p>
          <a:p>
            <a:r>
              <a:rPr lang="pt-BR" altLang="ja-JP" sz="1400" dirty="0"/>
              <a:t>BETA 0.1</a:t>
            </a:r>
          </a:p>
          <a:p>
            <a:r>
              <a:rPr lang="nb-NO" altLang="ja-JP" sz="1400" dirty="0"/>
              <a:t>SCFCONV 1.d-20 1.d-30</a:t>
            </a:r>
          </a:p>
          <a:p>
            <a:r>
              <a:rPr lang="de-DE" altLang="ja-JP" sz="1400" dirty="0"/>
              <a:t>TDDFT  0.02  50  4  20</a:t>
            </a:r>
          </a:p>
          <a:p>
            <a:r>
              <a:rPr lang="de-DE" altLang="ja-JP" sz="1400" dirty="0"/>
              <a:t>FIELD  0.00  0.00  0.01</a:t>
            </a:r>
            <a:endParaRPr lang="ja-JP" altLang="en-US" sz="1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372200" y="2420888"/>
            <a:ext cx="2056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rsdft.dat1 → </a:t>
            </a:r>
            <a:r>
              <a:rPr kumimoji="1" lang="en-US" altLang="ja-JP" dirty="0" err="1" smtClean="0"/>
              <a:t>rsdft.dat</a:t>
            </a:r>
            <a:endParaRPr kumimoji="1" lang="en-US" altLang="ja-JP" dirty="0" smtClean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28184" y="5085184"/>
            <a:ext cx="2595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ja-JP" sz="1400" dirty="0" err="1" smtClean="0"/>
              <a:t>rtdft_dat_mol</a:t>
            </a:r>
            <a:r>
              <a:rPr lang="en-US" altLang="ja-JP" sz="1400" dirty="0" smtClean="0"/>
              <a:t> </a:t>
            </a:r>
            <a:r>
              <a:rPr lang="ja-JP" altLang="en-US" sz="1400" dirty="0" smtClean="0"/>
              <a:t>に新しいデータ</a:t>
            </a:r>
            <a:r>
              <a:rPr lang="en-US" altLang="ja-JP" sz="1400" dirty="0" smtClean="0"/>
              <a:t/>
            </a:r>
            <a:br>
              <a:rPr lang="en-US" altLang="ja-JP" sz="1400" dirty="0" smtClean="0"/>
            </a:br>
            <a:r>
              <a:rPr lang="ja-JP" altLang="en-US" sz="1400" dirty="0" smtClean="0"/>
              <a:t>が付け加えられるていく</a:t>
            </a:r>
            <a:endParaRPr lang="en-US" altLang="ja-JP" sz="1400" dirty="0" smtClean="0"/>
          </a:p>
        </p:txBody>
      </p:sp>
    </p:spTree>
    <p:extLst>
      <p:ext uri="{BB962C8B-B14F-4D97-AF65-F5344CB8AC3E}">
        <p14:creationId xmlns:p14="http://schemas.microsoft.com/office/powerpoint/2010/main" val="3584477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9" name="Picture 7" descr="C60-alp-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506413"/>
            <a:ext cx="60960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C60-alp-RTv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975" y="3141663"/>
            <a:ext cx="5783263" cy="304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819" name="Text Box 27"/>
          <p:cNvSpPr txBox="1">
            <a:spLocks noChangeArrowheads="1"/>
          </p:cNvSpPr>
          <p:nvPr/>
        </p:nvSpPr>
        <p:spPr bwMode="auto">
          <a:xfrm>
            <a:off x="4932363" y="333375"/>
            <a:ext cx="1920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>
                <a:latin typeface="Times New Roman" charset="0"/>
                <a:ea typeface="ＭＳ Ｐゴシック" charset="0"/>
                <a:cs typeface="ＭＳ Ｐゴシック" charset="0"/>
              </a:rPr>
              <a:t>p(t)</a:t>
            </a:r>
            <a:r>
              <a:rPr lang="ja-JP" altLang="en-US" sz="1800">
                <a:latin typeface="Times New Roman" charset="0"/>
              </a:rPr>
              <a:t>の実時間発展</a:t>
            </a:r>
          </a:p>
        </p:txBody>
      </p:sp>
      <p:sp>
        <p:nvSpPr>
          <p:cNvPr id="33821" name="Text Box 29"/>
          <p:cNvSpPr txBox="1">
            <a:spLocks noChangeArrowheads="1"/>
          </p:cNvSpPr>
          <p:nvPr/>
        </p:nvSpPr>
        <p:spPr bwMode="auto">
          <a:xfrm>
            <a:off x="3184525" y="5202238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ja-JP" altLang="en-US" sz="240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33878" name="Group 86"/>
          <p:cNvGraphicFramePr>
            <a:graphicFrameLocks noGrp="1"/>
          </p:cNvGraphicFramePr>
          <p:nvPr/>
        </p:nvGraphicFramePr>
        <p:xfrm>
          <a:off x="5795963" y="4797425"/>
          <a:ext cx="2808287" cy="715963"/>
        </p:xfrm>
        <a:graphic>
          <a:graphicData uri="http://schemas.openxmlformats.org/drawingml/2006/table">
            <a:tbl>
              <a:tblPr/>
              <a:tblGrid>
                <a:gridCol w="758825"/>
                <a:gridCol w="1060450"/>
                <a:gridCol w="989012"/>
              </a:tblGrid>
              <a:tr h="3587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0"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GS創英角ﾎﾟｯﾌﾟ体" charset="0"/>
                          <a:ea typeface="HGS創英角ﾎﾟｯﾌﾟ体" charset="0"/>
                          <a:cs typeface="HGS創英角ﾎﾟｯﾌﾟ体" charset="0"/>
                        </a:rPr>
                        <a:t>(a.u.)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0"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GS創英角ﾎﾟｯﾌﾟ体" charset="0"/>
                          <a:ea typeface="HGS創英角ﾎﾟｯﾌﾟ体" charset="0"/>
                          <a:cs typeface="HGS創英角ﾎﾟｯﾌﾟ体" charset="0"/>
                        </a:rPr>
                        <a:t>TDLDA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0"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GS創英角ﾎﾟｯﾌﾟ体" charset="0"/>
                          <a:ea typeface="HGS創英角ﾎﾟｯﾌﾟ体" charset="0"/>
                          <a:cs typeface="HGS創英角ﾎﾟｯﾌﾟ体" charset="0"/>
                        </a:rPr>
                        <a:t>Expt.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0"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GS創英角ﾎﾟｯﾌﾟ体" charset="0"/>
                          <a:ea typeface="HGS創英角ﾎﾟｯﾌﾟ体" charset="0"/>
                          <a:cs typeface="HGS創英角ﾎﾟｯﾌﾟ体" charset="0"/>
                        </a:rPr>
                        <a:t>α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0"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GS創英角ﾎﾟｯﾌﾟ体" charset="0"/>
                          <a:ea typeface="HGS創英角ﾎﾟｯﾌﾟ体" charset="0"/>
                          <a:cs typeface="HGS創英角ﾎﾟｯﾌﾟ体" charset="0"/>
                        </a:rPr>
                        <a:t>541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0"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GS創英角ﾎﾟｯﾌﾟ体" charset="0"/>
                          <a:ea typeface="HGS創英角ﾎﾟｯﾌﾟ体" charset="0"/>
                          <a:cs typeface="HGS創英角ﾎﾟｯﾌﾟ体" charset="0"/>
                        </a:rPr>
                        <a:t>508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3876" name="Text Box 84"/>
          <p:cNvSpPr txBox="1">
            <a:spLocks noChangeArrowheads="1"/>
          </p:cNvSpPr>
          <p:nvPr/>
        </p:nvSpPr>
        <p:spPr bwMode="auto">
          <a:xfrm>
            <a:off x="447675" y="280988"/>
            <a:ext cx="323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2000"/>
              <a:t>実時間法と周波数法の比較</a:t>
            </a:r>
          </a:p>
        </p:txBody>
      </p:sp>
      <p:sp>
        <p:nvSpPr>
          <p:cNvPr id="33877" name="Text Box 85"/>
          <p:cNvSpPr txBox="1">
            <a:spLocks noChangeArrowheads="1"/>
          </p:cNvSpPr>
          <p:nvPr/>
        </p:nvSpPr>
        <p:spPr bwMode="auto">
          <a:xfrm>
            <a:off x="1597025" y="3030538"/>
            <a:ext cx="793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/>
              <a:t>分極率</a:t>
            </a:r>
          </a:p>
        </p:txBody>
      </p:sp>
      <p:sp>
        <p:nvSpPr>
          <p:cNvPr id="33879" name="Text Box 87"/>
          <p:cNvSpPr txBox="1">
            <a:spLocks noChangeArrowheads="1"/>
          </p:cNvSpPr>
          <p:nvPr/>
        </p:nvSpPr>
        <p:spPr bwMode="auto">
          <a:xfrm>
            <a:off x="971550" y="1412875"/>
            <a:ext cx="2363788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1800"/>
              <a:t>C</a:t>
            </a:r>
            <a:r>
              <a:rPr lang="en-US" altLang="ja-JP" sz="1800" baseline="-25000"/>
              <a:t>60</a:t>
            </a:r>
            <a:r>
              <a:rPr lang="ja-JP" altLang="en-US" sz="1800"/>
              <a:t>分子の動的分極率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885" name="Picture 5" descr="C60_ABspectr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322388"/>
            <a:ext cx="56261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0886" name="Text Box 6"/>
          <p:cNvSpPr txBox="1">
            <a:spLocks noChangeArrowheads="1"/>
          </p:cNvSpPr>
          <p:nvPr/>
        </p:nvSpPr>
        <p:spPr bwMode="auto">
          <a:xfrm>
            <a:off x="395288" y="260350"/>
            <a:ext cx="28432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/>
              <a:t>C</a:t>
            </a:r>
            <a:r>
              <a:rPr lang="en-US" altLang="ja-JP" sz="2000" baseline="-25000"/>
              <a:t>60</a:t>
            </a:r>
            <a:r>
              <a:rPr lang="ja-JP" altLang="en-US" sz="2000"/>
              <a:t>分子の光吸収断面積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8" name="Rectangle 8"/>
          <p:cNvSpPr>
            <a:spLocks noChangeArrowheads="1"/>
          </p:cNvSpPr>
          <p:nvPr/>
        </p:nvSpPr>
        <p:spPr bwMode="auto">
          <a:xfrm>
            <a:off x="76200" y="5791200"/>
            <a:ext cx="8915400" cy="99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91842" name="Text Box 2"/>
          <p:cNvSpPr txBox="1">
            <a:spLocks noChangeArrowheads="1"/>
          </p:cNvSpPr>
          <p:nvPr/>
        </p:nvSpPr>
        <p:spPr bwMode="auto">
          <a:xfrm>
            <a:off x="461963" y="295275"/>
            <a:ext cx="54054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2000"/>
              <a:t>Exchange-Correlation Potential of Ar atom</a:t>
            </a:r>
          </a:p>
        </p:txBody>
      </p:sp>
      <p:pic>
        <p:nvPicPr>
          <p:cNvPr id="291843" name="Picture 3" descr="vxc"/>
          <p:cNvPicPr>
            <a:picLocks noChangeAspect="1" noChangeArrowheads="1"/>
          </p:cNvPicPr>
          <p:nvPr/>
        </p:nvPicPr>
        <p:blipFill>
          <a:blip r:embed="rId3">
            <a:lum bright="-6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735013"/>
            <a:ext cx="6705600" cy="397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91845" name="Object 5"/>
          <p:cNvGraphicFramePr>
            <a:graphicFrameLocks noChangeAspect="1"/>
          </p:cNvGraphicFramePr>
          <p:nvPr/>
        </p:nvGraphicFramePr>
        <p:xfrm>
          <a:off x="457200" y="5867400"/>
          <a:ext cx="5934075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147" name="Equation" r:id="rId4" imgW="6603840" imgH="888840" progId="Equation.DSMT4">
                  <p:embed/>
                </p:oleObj>
              </mc:Choice>
              <mc:Fallback>
                <p:oleObj name="Equation" r:id="rId4" imgW="6603840" imgH="8888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5867400"/>
                        <a:ext cx="5934075" cy="798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846" name="Object 6"/>
          <p:cNvGraphicFramePr>
            <a:graphicFrameLocks noChangeAspect="1"/>
          </p:cNvGraphicFramePr>
          <p:nvPr/>
        </p:nvGraphicFramePr>
        <p:xfrm>
          <a:off x="7162800" y="5867400"/>
          <a:ext cx="1681163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148" name="Equation" r:id="rId6" imgW="1866600" imgH="901440" progId="Equation.DSMT4">
                  <p:embed/>
                </p:oleObj>
              </mc:Choice>
              <mc:Fallback>
                <p:oleObj name="Equation" r:id="rId6" imgW="1866600" imgH="90144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5867400"/>
                        <a:ext cx="1681163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1847" name="Text Box 7"/>
          <p:cNvSpPr txBox="1">
            <a:spLocks noChangeArrowheads="1"/>
          </p:cNvSpPr>
          <p:nvPr/>
        </p:nvSpPr>
        <p:spPr bwMode="auto">
          <a:xfrm>
            <a:off x="76200" y="5418138"/>
            <a:ext cx="72374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/>
              <a:t>LB94 exchange-correlation potential    </a:t>
            </a:r>
            <a:r>
              <a:rPr lang="ja-JP" altLang="en-US"/>
              <a:t>（</a:t>
            </a:r>
            <a:r>
              <a:rPr lang="en-US" altLang="ja-JP"/>
              <a:t>Phys. Rev. A49, 2421 (1994)</a:t>
            </a:r>
            <a:r>
              <a:rPr lang="ja-JP" altLang="en-US"/>
              <a:t>）</a:t>
            </a:r>
          </a:p>
        </p:txBody>
      </p:sp>
      <p:sp>
        <p:nvSpPr>
          <p:cNvPr id="291852" name="Text Box 12"/>
          <p:cNvSpPr txBox="1">
            <a:spLocks noChangeArrowheads="1"/>
          </p:cNvSpPr>
          <p:nvPr/>
        </p:nvSpPr>
        <p:spPr bwMode="auto">
          <a:xfrm>
            <a:off x="0" y="2476500"/>
            <a:ext cx="201295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ja-JP" sz="1800"/>
              <a:t>LDA, GGA</a:t>
            </a:r>
            <a:r>
              <a:rPr lang="ja-JP" altLang="en-US" sz="1800"/>
              <a:t>は励起</a:t>
            </a:r>
            <a:endParaRPr lang="en-US" altLang="ja-JP" sz="1800"/>
          </a:p>
          <a:p>
            <a:r>
              <a:rPr lang="ja-JP" altLang="en-US" sz="1800"/>
              <a:t>エネルギー</a:t>
            </a:r>
            <a:r>
              <a:rPr lang="en-US" altLang="ja-JP" sz="1800"/>
              <a:t> E </a:t>
            </a:r>
            <a:r>
              <a:rPr lang="ja-JP" altLang="en-US" sz="1800"/>
              <a:t>を</a:t>
            </a:r>
            <a:endParaRPr lang="en-US" altLang="ja-JP" sz="1800"/>
          </a:p>
          <a:p>
            <a:r>
              <a:rPr lang="ja-JP" altLang="en-US" sz="1800"/>
              <a:t>低く見積もる傾向</a:t>
            </a:r>
          </a:p>
        </p:txBody>
      </p:sp>
      <p:sp>
        <p:nvSpPr>
          <p:cNvPr id="291853" name="Text Box 13"/>
          <p:cNvSpPr txBox="1">
            <a:spLocks noChangeArrowheads="1"/>
          </p:cNvSpPr>
          <p:nvPr/>
        </p:nvSpPr>
        <p:spPr bwMode="auto">
          <a:xfrm>
            <a:off x="2051050" y="4391025"/>
            <a:ext cx="1327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sz="1800">
                <a:latin typeface="Times New Roman" charset="0"/>
              </a:rPr>
              <a:t>を過大評価</a:t>
            </a:r>
          </a:p>
        </p:txBody>
      </p:sp>
      <p:sp>
        <p:nvSpPr>
          <p:cNvPr id="291854" name="Line 14"/>
          <p:cNvSpPr>
            <a:spLocks noChangeShapeType="1"/>
          </p:cNvSpPr>
          <p:nvPr/>
        </p:nvSpPr>
        <p:spPr bwMode="auto">
          <a:xfrm>
            <a:off x="1219200" y="3505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graphicFrame>
        <p:nvGraphicFramePr>
          <p:cNvPr id="291856" name="Object 16"/>
          <p:cNvGraphicFramePr>
            <a:graphicFrameLocks noChangeAspect="1"/>
          </p:cNvGraphicFramePr>
          <p:nvPr/>
        </p:nvGraphicFramePr>
        <p:xfrm>
          <a:off x="5580063" y="1470025"/>
          <a:ext cx="66992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149" name="数式" r:id="rId8" imgW="393480" imgH="177480" progId="Equation.3">
                  <p:embed/>
                </p:oleObj>
              </mc:Choice>
              <mc:Fallback>
                <p:oleObj name="数式" r:id="rId8" imgW="393480" imgH="17748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1470025"/>
                        <a:ext cx="669925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857" name="Object 17"/>
          <p:cNvGraphicFramePr>
            <a:graphicFrameLocks noChangeAspect="1"/>
          </p:cNvGraphicFramePr>
          <p:nvPr/>
        </p:nvGraphicFramePr>
        <p:xfrm>
          <a:off x="395288" y="4292600"/>
          <a:ext cx="6858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150" name="数式" r:id="rId10" imgW="457200" imgH="393480" progId="Equation.3">
                  <p:embed/>
                </p:oleObj>
              </mc:Choice>
              <mc:Fallback>
                <p:oleObj name="数式" r:id="rId10" imgW="457200" imgH="39348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4292600"/>
                        <a:ext cx="68580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858" name="Object 18"/>
          <p:cNvGraphicFramePr>
            <a:graphicFrameLocks noChangeAspect="1"/>
          </p:cNvGraphicFramePr>
          <p:nvPr/>
        </p:nvGraphicFramePr>
        <p:xfrm>
          <a:off x="1258888" y="4292600"/>
          <a:ext cx="74295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151" name="数式" r:id="rId12" imgW="495000" imgH="393480" progId="Equation.3">
                  <p:embed/>
                </p:oleObj>
              </mc:Choice>
              <mc:Fallback>
                <p:oleObj name="数式" r:id="rId12" imgW="495000" imgH="39348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4292600"/>
                        <a:ext cx="74295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 smtClean="0"/>
              <a:t>RSDFT-TDDFT</a:t>
            </a:r>
            <a:r>
              <a:rPr kumimoji="1" lang="ja-JP" altLang="en-US" dirty="0" smtClean="0"/>
              <a:t>実習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4638883"/>
      </p:ext>
    </p:extLst>
  </p:cSld>
  <p:clrMapOvr>
    <a:masterClrMapping/>
  </p:clrMapOvr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GS創英角ﾎﾟｯﾌﾟ体" charset="0"/>
            <a:ea typeface="HGS創英角ﾎﾟｯﾌﾟ体" charset="0"/>
            <a:cs typeface="HGS創英角ﾎﾟｯﾌﾟ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GS創英角ﾎﾟｯﾌﾟ体" charset="0"/>
            <a:ea typeface="HGS創英角ﾎﾟｯﾌﾟ体" charset="0"/>
            <a:cs typeface="HGS創英角ﾎﾟｯﾌﾟ体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ホワイ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18320</TotalTime>
  <Words>4694</Words>
  <Application>Microsoft Macintosh PowerPoint</Application>
  <PresentationFormat>画面に合わせる (4:3)</PresentationFormat>
  <Paragraphs>857</Paragraphs>
  <Slides>55</Slides>
  <Notes>2</Notes>
  <HiddenSlides>0</HiddenSlides>
  <MMClips>1</MMClips>
  <ScaleCrop>false</ScaleCrop>
  <HeadingPairs>
    <vt:vector size="6" baseType="variant"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3</vt:i4>
      </vt:variant>
      <vt:variant>
        <vt:lpstr>スライド タイトル</vt:lpstr>
      </vt:variant>
      <vt:variant>
        <vt:i4>55</vt:i4>
      </vt:variant>
    </vt:vector>
  </HeadingPairs>
  <TitlesOfParts>
    <vt:vector size="59" baseType="lpstr">
      <vt:lpstr>Edge</vt:lpstr>
      <vt:lpstr>数式</vt:lpstr>
      <vt:lpstr>Equation</vt:lpstr>
      <vt:lpstr>Microsoft 数式</vt:lpstr>
      <vt:lpstr>密度汎関数法と 時間依存密度汎関数法による第一原理計算</vt:lpstr>
      <vt:lpstr>Almost all O(N3) computations can be performed with Level 3 BLAS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RSDFT-TDDFT実習</vt:lpstr>
      <vt:lpstr>RSDFT実習</vt:lpstr>
      <vt:lpstr>通常のサブルーチン</vt:lpstr>
      <vt:lpstr>内部副プログラム</vt:lpstr>
      <vt:lpstr>内部副プログラム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io_tools_module.f90</vt:lpstr>
      <vt:lpstr>練習</vt:lpstr>
      <vt:lpstr>入力ファイル（原子座標）</vt:lpstr>
      <vt:lpstr>入力ファイル（各種パラメータ）</vt:lpstr>
      <vt:lpstr>atom_module.f90</vt:lpstr>
      <vt:lpstr>練習</vt:lpstr>
      <vt:lpstr>構造体 type</vt:lpstr>
      <vt:lpstr>グリッドで記述可能な波長</vt:lpstr>
      <vt:lpstr>Cut off</vt:lpstr>
      <vt:lpstr>練習（時間計測）</vt:lpstr>
      <vt:lpstr>現状のアルゴリズム</vt:lpstr>
      <vt:lpstr>time-measurement routine</vt:lpstr>
      <vt:lpstr>timer routine ( example )</vt:lpstr>
      <vt:lpstr>Gram-Schmidtアルゴリズム</vt:lpstr>
      <vt:lpstr>ハミルトニアン更新を一番最後にもってくる場合を考える①</vt:lpstr>
      <vt:lpstr>ハミルトニアン更新を一番最後にもってくる場合を考える②</vt:lpstr>
      <vt:lpstr>古典Gram-Schmidt</vt:lpstr>
      <vt:lpstr>2.　コレスキー分解（LU分解）法</vt:lpstr>
      <vt:lpstr>BLAS &amp; LAPACK routines</vt:lpstr>
      <vt:lpstr>3. QR分解法</vt:lpstr>
      <vt:lpstr>QR分解のためのLAPACKルーチン</vt:lpstr>
      <vt:lpstr>部分対角化計算へのBLASの応用</vt:lpstr>
      <vt:lpstr>Conjugate-Gradient Method</vt:lpstr>
      <vt:lpstr>CG method for general minimization problems</vt:lpstr>
      <vt:lpstr>Preconditioning</vt:lpstr>
      <vt:lpstr>その他の処理の実装</vt:lpstr>
      <vt:lpstr>実習（全エネルギー計算）</vt:lpstr>
      <vt:lpstr>時間依存密度汎関数理論</vt:lpstr>
      <vt:lpstr>実時間TDDFT</vt:lpstr>
      <vt:lpstr>実時間TDDFT：規格直交性</vt:lpstr>
      <vt:lpstr>全エネルギーの保存</vt:lpstr>
      <vt:lpstr>Simulation Box &amp; Grid</vt:lpstr>
      <vt:lpstr>Poisson Equation (Hartree potential)</vt:lpstr>
      <vt:lpstr>計算の保存と再開</vt:lpstr>
      <vt:lpstr>TDDFT用incar</vt:lpstr>
      <vt:lpstr>ハミルトニアンの最大固有値と時間幅の関係</vt:lpstr>
      <vt:lpstr>TDDFT用incarの例</vt:lpstr>
    </vt:vector>
  </TitlesOfParts>
  <Company>筑波大学物理学研究科原子核」理論研究室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下条　龍平</dc:creator>
  <cp:lastModifiedBy>岩田 潤一</cp:lastModifiedBy>
  <cp:revision>205</cp:revision>
  <dcterms:created xsi:type="dcterms:W3CDTF">2001-12-09T08:20:12Z</dcterms:created>
  <dcterms:modified xsi:type="dcterms:W3CDTF">2017-08-25T00:42:49Z</dcterms:modified>
</cp:coreProperties>
</file>